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6.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7.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8.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283" r:id="rId3"/>
    <p:sldId id="281" r:id="rId4"/>
    <p:sldId id="285" r:id="rId5"/>
    <p:sldId id="290" r:id="rId6"/>
    <p:sldId id="288" r:id="rId7"/>
    <p:sldId id="289" r:id="rId8"/>
    <p:sldId id="287" r:id="rId9"/>
    <p:sldId id="311" r:id="rId10"/>
    <p:sldId id="313" r:id="rId11"/>
    <p:sldId id="315" r:id="rId12"/>
    <p:sldId id="284" r:id="rId13"/>
    <p:sldId id="317" r:id="rId14"/>
    <p:sldId id="257" r:id="rId15"/>
    <p:sldId id="258" r:id="rId16"/>
    <p:sldId id="259" r:id="rId17"/>
    <p:sldId id="260" r:id="rId18"/>
    <p:sldId id="261" r:id="rId19"/>
    <p:sldId id="262" r:id="rId20"/>
    <p:sldId id="263" r:id="rId21"/>
    <p:sldId id="318" r:id="rId22"/>
    <p:sldId id="264" r:id="rId23"/>
    <p:sldId id="265" r:id="rId24"/>
    <p:sldId id="266" r:id="rId25"/>
    <p:sldId id="302" r:id="rId26"/>
    <p:sldId id="319" r:id="rId27"/>
    <p:sldId id="303"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2" r:id="rId43"/>
    <p:sldId id="291" r:id="rId44"/>
    <p:sldId id="292" r:id="rId45"/>
    <p:sldId id="293" r:id="rId46"/>
    <p:sldId id="304" r:id="rId47"/>
    <p:sldId id="294" r:id="rId48"/>
    <p:sldId id="295" r:id="rId49"/>
    <p:sldId id="296" r:id="rId50"/>
    <p:sldId id="297" r:id="rId51"/>
    <p:sldId id="298" r:id="rId52"/>
    <p:sldId id="299" r:id="rId53"/>
    <p:sldId id="300" r:id="rId54"/>
    <p:sldId id="301" r:id="rId55"/>
    <p:sldId id="305" r:id="rId56"/>
    <p:sldId id="306" r:id="rId57"/>
    <p:sldId id="307" r:id="rId58"/>
    <p:sldId id="308" r:id="rId59"/>
    <p:sldId id="309" r:id="rId60"/>
    <p:sldId id="310" r:id="rId61"/>
    <p:sldId id="682" r:id="rId62"/>
    <p:sldId id="683" r:id="rId63"/>
    <p:sldId id="684" r:id="rId64"/>
    <p:sldId id="685" r:id="rId65"/>
    <p:sldId id="695" r:id="rId66"/>
    <p:sldId id="687" r:id="rId67"/>
    <p:sldId id="692" r:id="rId68"/>
    <p:sldId id="921" r:id="rId69"/>
    <p:sldId id="693" r:id="rId70"/>
    <p:sldId id="694" r:id="rId71"/>
    <p:sldId id="696" r:id="rId72"/>
    <p:sldId id="782" r:id="rId73"/>
    <p:sldId id="851" r:id="rId74"/>
    <p:sldId id="783" r:id="rId75"/>
    <p:sldId id="922" r:id="rId76"/>
    <p:sldId id="920" r:id="rId77"/>
    <p:sldId id="817" r:id="rId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8477" autoAdjust="0"/>
  </p:normalViewPr>
  <p:slideViewPr>
    <p:cSldViewPr snapToGrid="0" snapToObjects="1">
      <p:cViewPr varScale="1">
        <p:scale>
          <a:sx n="69" d="100"/>
          <a:sy n="69" d="100"/>
        </p:scale>
        <p:origin x="2344"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image" Target="../media/image52.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image" Target="../media/image52.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7.wmf"/><Relationship Id="rId7" Type="http://schemas.openxmlformats.org/officeDocument/2006/relationships/image" Target="../media/image71.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7433E6-5E54-1C44-B60E-386D012C5554}" type="datetimeFigureOut">
              <a:rPr lang="en-US" smtClean="0"/>
              <a:t>4/17/19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D50E4-CAAE-614D-B122-47752621255C}" type="slidenum">
              <a:rPr lang="en-US" smtClean="0"/>
              <a:t>‹#›</a:t>
            </a:fld>
            <a:endParaRPr lang="en-US"/>
          </a:p>
        </p:txBody>
      </p:sp>
    </p:spTree>
    <p:extLst>
      <p:ext uri="{BB962C8B-B14F-4D97-AF65-F5344CB8AC3E}">
        <p14:creationId xmlns:p14="http://schemas.microsoft.com/office/powerpoint/2010/main" val="28615532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en.wikipedia.org/wiki/Column_spac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3D50E4-CAAE-614D-B122-47752621255C}" type="slidenum">
              <a:rPr lang="en-US" smtClean="0"/>
              <a:t>5</a:t>
            </a:fld>
            <a:endParaRPr lang="en-US"/>
          </a:p>
        </p:txBody>
      </p:sp>
    </p:spTree>
    <p:extLst>
      <p:ext uri="{BB962C8B-B14F-4D97-AF65-F5344CB8AC3E}">
        <p14:creationId xmlns:p14="http://schemas.microsoft.com/office/powerpoint/2010/main" val="51196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t>
            </a:r>
            <a:r>
              <a:rPr lang="en-US" dirty="0" err="1"/>
              <a:t>www.khanacademy.org</a:t>
            </a:r>
            <a:r>
              <a:rPr lang="en-US" dirty="0"/>
              <a:t>/math/</a:t>
            </a:r>
            <a:r>
              <a:rPr lang="en-US" dirty="0" err="1"/>
              <a:t>ap</a:t>
            </a:r>
            <a:r>
              <a:rPr lang="en-US" dirty="0"/>
              <a:t>-statistics/bivariate-data-</a:t>
            </a:r>
            <a:r>
              <a:rPr lang="en-US" dirty="0" err="1"/>
              <a:t>ap</a:t>
            </a:r>
            <a:r>
              <a:rPr lang="en-US" dirty="0"/>
              <a:t>/least-squares-regression/v/introduction-to-residuals-and-least-squares-regression</a:t>
            </a:r>
          </a:p>
          <a:p>
            <a:endParaRPr lang="en-US" dirty="0"/>
          </a:p>
        </p:txBody>
      </p:sp>
      <p:sp>
        <p:nvSpPr>
          <p:cNvPr id="4" name="Slide Number Placeholder 3"/>
          <p:cNvSpPr>
            <a:spLocks noGrp="1"/>
          </p:cNvSpPr>
          <p:nvPr>
            <p:ph type="sldNum" sz="quarter" idx="10"/>
          </p:nvPr>
        </p:nvSpPr>
        <p:spPr/>
        <p:txBody>
          <a:bodyPr/>
          <a:lstStyle/>
          <a:p>
            <a:fld id="{2A8A4206-02EB-4F55-B83C-8E908C558B6E}" type="slidenum">
              <a:rPr lang="en-US" smtClean="0"/>
              <a:pPr/>
              <a:t>29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6. 2. 3 </a:t>
            </a:r>
            <a:r>
              <a:rPr lang="en-US" dirty="0" err="1"/>
              <a:t>pairss</a:t>
            </a:r>
            <a:endParaRPr lang="en-US" dirty="0"/>
          </a:p>
        </p:txBody>
      </p:sp>
      <p:sp>
        <p:nvSpPr>
          <p:cNvPr id="4" name="Slide Number Placeholder 3"/>
          <p:cNvSpPr>
            <a:spLocks noGrp="1"/>
          </p:cNvSpPr>
          <p:nvPr>
            <p:ph type="sldNum" sz="quarter" idx="10"/>
          </p:nvPr>
        </p:nvSpPr>
        <p:spPr/>
        <p:txBody>
          <a:bodyPr/>
          <a:lstStyle/>
          <a:p>
            <a:fld id="{2A8A4206-02EB-4F55-B83C-8E908C558B6E}" type="slidenum">
              <a:rPr lang="en-US" smtClean="0"/>
              <a:pPr/>
              <a:t>30</a:t>
            </a:fld>
            <a:endParaRPr lang="en-US"/>
          </a:p>
        </p:txBody>
      </p:sp>
    </p:spTree>
    <p:extLst>
      <p:ext uri="{BB962C8B-B14F-4D97-AF65-F5344CB8AC3E}">
        <p14:creationId xmlns:p14="http://schemas.microsoft.com/office/powerpoint/2010/main" val="4007682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F6D4CD-A124-4734-886E-96ABD1A5E8B4}" type="slidenum">
              <a:rPr lang="en-US">
                <a:solidFill>
                  <a:prstClr val="black"/>
                </a:solidFill>
              </a:rPr>
              <a:pPr/>
              <a:t>33</a:t>
            </a:fld>
            <a:endParaRPr lang="en-US">
              <a:solidFill>
                <a:prstClr val="black"/>
              </a:solidFill>
            </a:endParaRPr>
          </a:p>
        </p:txBody>
      </p:sp>
      <p:sp>
        <p:nvSpPr>
          <p:cNvPr id="410626"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EBDF4A-DD92-43C7-B56D-8495FFC4745A}" type="slidenum">
              <a:rPr lang="en-US">
                <a:solidFill>
                  <a:prstClr val="black"/>
                </a:solidFill>
              </a:rPr>
              <a:pPr/>
              <a:t>35</a:t>
            </a:fld>
            <a:endParaRPr lang="en-US">
              <a:solidFill>
                <a:prstClr val="black"/>
              </a:solidFill>
            </a:endParaRPr>
          </a:p>
        </p:txBody>
      </p:sp>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EBDF4A-DD92-43C7-B56D-8495FFC4745A}" type="slidenum">
              <a:rPr lang="en-US">
                <a:solidFill>
                  <a:prstClr val="black"/>
                </a:solidFill>
              </a:rPr>
              <a:pPr/>
              <a:t>36</a:t>
            </a:fld>
            <a:endParaRPr lang="en-US">
              <a:solidFill>
                <a:prstClr val="black"/>
              </a:solidFill>
            </a:endParaRPr>
          </a:p>
        </p:txBody>
      </p:sp>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p:txBody>
          <a:bodyPr/>
          <a:lstStyle/>
          <a:p>
            <a:r>
              <a:rPr lang="en-US" dirty="0"/>
              <a:t>X’ is not linear in x and y. But constraints</a:t>
            </a:r>
            <a:r>
              <a:rPr lang="en-US" baseline="0" dirty="0"/>
              <a:t> on the h values are linear. </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set of equations in h. Need 4 points if you add the constraint</a:t>
            </a:r>
            <a:r>
              <a:rPr lang="en-US" baseline="0" dirty="0"/>
              <a:t> of unit norm,</a:t>
            </a:r>
          </a:p>
          <a:p>
            <a:endParaRPr lang="en-US" dirty="0"/>
          </a:p>
        </p:txBody>
      </p:sp>
      <p:sp>
        <p:nvSpPr>
          <p:cNvPr id="4" name="Slide Number Placeholder 3"/>
          <p:cNvSpPr>
            <a:spLocks noGrp="1"/>
          </p:cNvSpPr>
          <p:nvPr>
            <p:ph type="sldNum" sz="quarter" idx="10"/>
          </p:nvPr>
        </p:nvSpPr>
        <p:spPr/>
        <p:txBody>
          <a:bodyPr/>
          <a:lstStyle/>
          <a:p>
            <a:fld id="{2A8A4206-02EB-4F55-B83C-8E908C558B6E}" type="slidenum">
              <a:rPr lang="en-US" smtClean="0"/>
              <a:pPr/>
              <a:t>37</a:t>
            </a:fld>
            <a:endParaRPr lang="en-US"/>
          </a:p>
        </p:txBody>
      </p:sp>
    </p:spTree>
    <p:extLst>
      <p:ext uri="{BB962C8B-B14F-4D97-AF65-F5344CB8AC3E}">
        <p14:creationId xmlns:p14="http://schemas.microsoft.com/office/powerpoint/2010/main" val="357806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0A8478-A600-4664-8B25-23E579FCCD03}" type="slidenum">
              <a:rPr lang="en-US">
                <a:solidFill>
                  <a:prstClr val="black"/>
                </a:solidFill>
              </a:rPr>
              <a:pPr/>
              <a:t>38</a:t>
            </a:fld>
            <a:endParaRPr lang="en-US">
              <a:solidFill>
                <a:prstClr val="black"/>
              </a:solidFill>
            </a:endParaRPr>
          </a:p>
        </p:txBody>
      </p:sp>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F6D4CD-A124-4734-886E-96ABD1A5E8B4}" type="slidenum">
              <a:rPr lang="en-US">
                <a:solidFill>
                  <a:prstClr val="black"/>
                </a:solidFill>
              </a:rPr>
              <a:pPr/>
              <a:t>39</a:t>
            </a:fld>
            <a:endParaRPr lang="en-US">
              <a:solidFill>
                <a:prstClr val="black"/>
              </a:solidFill>
            </a:endParaRPr>
          </a:p>
        </p:txBody>
      </p:sp>
      <p:sp>
        <p:nvSpPr>
          <p:cNvPr id="410626"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0A8478-A600-4664-8B25-23E579FCCD03}" type="slidenum">
              <a:rPr lang="en-US">
                <a:solidFill>
                  <a:prstClr val="black"/>
                </a:solidFill>
              </a:rPr>
              <a:pPr/>
              <a:t>40</a:t>
            </a:fld>
            <a:endParaRPr lang="en-US">
              <a:solidFill>
                <a:prstClr val="black"/>
              </a:solidFill>
            </a:endParaRPr>
          </a:p>
        </p:txBody>
      </p:sp>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3D50E4-CAAE-614D-B122-47752621255C}" type="slidenum">
              <a:rPr lang="en-US" smtClean="0"/>
              <a:t>41</a:t>
            </a:fld>
            <a:endParaRPr lang="en-US"/>
          </a:p>
        </p:txBody>
      </p:sp>
    </p:spTree>
    <p:extLst>
      <p:ext uri="{BB962C8B-B14F-4D97-AF65-F5344CB8AC3E}">
        <p14:creationId xmlns:p14="http://schemas.microsoft.com/office/powerpoint/2010/main" val="837448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3D50E4-CAAE-614D-B122-47752621255C}" type="slidenum">
              <a:rPr lang="en-US" smtClean="0"/>
              <a:t>9</a:t>
            </a:fld>
            <a:endParaRPr lang="en-US"/>
          </a:p>
        </p:txBody>
      </p:sp>
    </p:spTree>
    <p:extLst>
      <p:ext uri="{BB962C8B-B14F-4D97-AF65-F5344CB8AC3E}">
        <p14:creationId xmlns:p14="http://schemas.microsoft.com/office/powerpoint/2010/main" val="197905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746" name="Rectangle 2"/>
          <p:cNvSpPr>
            <a:spLocks noGrp="1" noRot="1" noChangeAspect="1" noChangeArrowheads="1" noTextEdit="1"/>
          </p:cNvSpPr>
          <p:nvPr>
            <p:ph type="sldImg"/>
          </p:nvPr>
        </p:nvSpPr>
        <p:spPr>
          <a:ln/>
        </p:spPr>
      </p:sp>
      <p:sp>
        <p:nvSpPr>
          <p:cNvPr id="2079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3D50E4-CAAE-614D-B122-47752621255C}" type="slidenum">
              <a:rPr lang="en-US" smtClean="0"/>
              <a:t>46</a:t>
            </a:fld>
            <a:endParaRPr lang="en-US"/>
          </a:p>
        </p:txBody>
      </p:sp>
    </p:spTree>
    <p:extLst>
      <p:ext uri="{BB962C8B-B14F-4D97-AF65-F5344CB8AC3E}">
        <p14:creationId xmlns:p14="http://schemas.microsoft.com/office/powerpoint/2010/main" val="279779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D1A7C6-64BD-4260-B379-19E577421018}" type="slidenum">
              <a:rPr lang="en-US">
                <a:solidFill>
                  <a:prstClr val="black"/>
                </a:solidFill>
              </a:rPr>
              <a:pPr/>
              <a:t>56</a:t>
            </a:fld>
            <a:endParaRPr lang="en-US">
              <a:solidFill>
                <a:prstClr val="black"/>
              </a:solidFill>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r>
              <a:rPr lang="en-US"/>
              <a:t>Let me give you an intuition of what is going on. Suppose we have the standard line fitting problem in presence of outliers.</a:t>
            </a:r>
          </a:p>
          <a:p>
            <a:r>
              <a:rPr lang="en-US"/>
              <a:t>We can formulate this problem as follows: want to find the best partition of points in inlier set and outlier set such that…</a:t>
            </a:r>
          </a:p>
          <a:p>
            <a:endParaRPr lang="en-US"/>
          </a:p>
          <a:p>
            <a:endParaRPr lang="en-US"/>
          </a:p>
          <a:p>
            <a:endParaRPr lang="en-US"/>
          </a:p>
          <a:p>
            <a:r>
              <a:rPr lang="en-US"/>
              <a:t>The objective consists of adjusting the parameters of a model function so as to best fit a data set. </a:t>
            </a:r>
          </a:p>
          <a:p>
            <a:r>
              <a:rPr lang="en-US"/>
              <a:t>"best" is defined by a function f that needs to be minimized.</a:t>
            </a:r>
          </a:p>
          <a:p>
            <a:endParaRPr lang="en-US"/>
          </a:p>
          <a:p>
            <a:r>
              <a:rPr lang="en-US"/>
              <a:t>Such that the best parameter of fitting the line give rise to a residual error lower that delta</a:t>
            </a:r>
          </a:p>
          <a:p>
            <a:endParaRPr lang="en-US"/>
          </a:p>
          <a:p>
            <a:r>
              <a:rPr lang="en-US"/>
              <a:t>as when the sum, </a:t>
            </a:r>
            <a:r>
              <a:rPr lang="en-US" i="1"/>
              <a:t>S</a:t>
            </a:r>
            <a:r>
              <a:rPr lang="en-US"/>
              <a:t>, of squared residuals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168155-4F81-4408-A7FC-EA1CD92B6B85}" type="slidenum">
              <a:rPr lang="en-US">
                <a:solidFill>
                  <a:prstClr val="black"/>
                </a:solidFill>
              </a:rPr>
              <a:pPr/>
              <a:t>57</a:t>
            </a:fld>
            <a:endParaRPr lang="en-US">
              <a:solidFill>
                <a:prstClr val="black"/>
              </a:solidFill>
            </a:endParaRPr>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r>
              <a:rPr lang="en-US"/>
              <a:t>Let me give you an intuition of what is going on. Suppose we have the standard line fitting problem in presence of outliers.</a:t>
            </a:r>
          </a:p>
          <a:p>
            <a:r>
              <a:rPr lang="en-US"/>
              <a:t>We can formulate this problem as follows: want to find the best partition of points in inlier set and outlier set such that…</a:t>
            </a:r>
          </a:p>
          <a:p>
            <a:endParaRPr lang="en-US"/>
          </a:p>
          <a:p>
            <a:endParaRPr lang="en-US"/>
          </a:p>
          <a:p>
            <a:endParaRPr lang="en-US"/>
          </a:p>
          <a:p>
            <a:r>
              <a:rPr lang="en-US"/>
              <a:t>The objective consists of adjusting the parameters of a model function so as to best fit a data set. </a:t>
            </a:r>
          </a:p>
          <a:p>
            <a:r>
              <a:rPr lang="en-US"/>
              <a:t>"best" is defined by a function f that needs to be minimized.</a:t>
            </a:r>
          </a:p>
          <a:p>
            <a:endParaRPr lang="en-US"/>
          </a:p>
          <a:p>
            <a:r>
              <a:rPr lang="en-US"/>
              <a:t>Such that the best parameter of fitting the line give rise to a residual error lower that delta</a:t>
            </a:r>
          </a:p>
          <a:p>
            <a:endParaRPr lang="en-US"/>
          </a:p>
          <a:p>
            <a:r>
              <a:rPr lang="en-US"/>
              <a:t>as when the sum, </a:t>
            </a:r>
            <a:r>
              <a:rPr lang="en-US" i="1"/>
              <a:t>S</a:t>
            </a:r>
            <a:r>
              <a:rPr lang="en-US"/>
              <a:t>, of squared residuals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9CE023-128E-4856-BCB6-506FF27BFF96}" type="slidenum">
              <a:rPr lang="en-US">
                <a:solidFill>
                  <a:prstClr val="black"/>
                </a:solidFill>
              </a:rPr>
              <a:pPr/>
              <a:t>58</a:t>
            </a:fld>
            <a:endParaRPr lang="en-US">
              <a:solidFill>
                <a:prstClr val="black"/>
              </a:solidFill>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r>
              <a:rPr lang="en-US"/>
              <a:t>Let me give you an intuition of what is going on. Suppose we have the standard line fitting problem in presence of outliers.</a:t>
            </a:r>
          </a:p>
          <a:p>
            <a:r>
              <a:rPr lang="en-US"/>
              <a:t>We can formulate this problem as follows: want to find the best partition of points in inlier set and outlier set such that…</a:t>
            </a:r>
          </a:p>
          <a:p>
            <a:endParaRPr lang="en-US"/>
          </a:p>
          <a:p>
            <a:endParaRPr lang="en-US"/>
          </a:p>
          <a:p>
            <a:endParaRPr lang="en-US"/>
          </a:p>
          <a:p>
            <a:r>
              <a:rPr lang="en-US"/>
              <a:t>The objective consists of adjusting the parameters of a model function so as to best fit a data set. </a:t>
            </a:r>
          </a:p>
          <a:p>
            <a:r>
              <a:rPr lang="en-US"/>
              <a:t>"best" is defined by a function f that needs to be minimized.</a:t>
            </a:r>
          </a:p>
          <a:p>
            <a:endParaRPr lang="en-US"/>
          </a:p>
          <a:p>
            <a:r>
              <a:rPr lang="en-US"/>
              <a:t>Such that the best parameter of fitting the line give rise to a residual error lower that delta</a:t>
            </a:r>
          </a:p>
          <a:p>
            <a:endParaRPr lang="en-US"/>
          </a:p>
          <a:p>
            <a:r>
              <a:rPr lang="en-US"/>
              <a:t>as when the sum, </a:t>
            </a:r>
            <a:r>
              <a:rPr lang="en-US" i="1"/>
              <a:t>S</a:t>
            </a:r>
            <a:r>
              <a:rPr lang="en-US"/>
              <a:t>, of squared residuals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6C0EBD-25A8-4D2D-84D6-A0B57D3202AA}" type="slidenum">
              <a:rPr lang="en-US">
                <a:solidFill>
                  <a:prstClr val="black"/>
                </a:solidFill>
              </a:rPr>
              <a:pPr/>
              <a:t>59</a:t>
            </a:fld>
            <a:endParaRPr lang="en-US">
              <a:solidFill>
                <a:prstClr val="black"/>
              </a:solidFill>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p:txBody>
          <a:bodyPr/>
          <a:lstStyle/>
          <a:p>
            <a:r>
              <a:rPr lang="en-US" dirty="0"/>
              <a:t>Let me give you an intuition of what is going on. Suppose we have the standard line fitting problem in presence of outliers.</a:t>
            </a:r>
          </a:p>
          <a:p>
            <a:r>
              <a:rPr lang="en-US" dirty="0"/>
              <a:t>We can formulate this problem as follows: want to find the best partition of points in </a:t>
            </a:r>
            <a:r>
              <a:rPr lang="en-US" dirty="0" err="1"/>
              <a:t>inlier</a:t>
            </a:r>
            <a:r>
              <a:rPr lang="en-US" dirty="0"/>
              <a:t> set and outlier set such that…</a:t>
            </a:r>
          </a:p>
          <a:p>
            <a:endParaRPr lang="en-US" dirty="0"/>
          </a:p>
          <a:p>
            <a:endParaRPr lang="en-US" dirty="0"/>
          </a:p>
          <a:p>
            <a:endParaRPr lang="en-US" dirty="0"/>
          </a:p>
          <a:p>
            <a:r>
              <a:rPr lang="en-US" dirty="0"/>
              <a:t>The objective consists of adjusting the parameters of a model function so as to best fit a data set. </a:t>
            </a:r>
          </a:p>
          <a:p>
            <a:r>
              <a:rPr lang="en-US" dirty="0"/>
              <a:t>"best" is defined by a function f that needs to be minimized.</a:t>
            </a:r>
          </a:p>
          <a:p>
            <a:endParaRPr lang="en-US" dirty="0"/>
          </a:p>
          <a:p>
            <a:r>
              <a:rPr lang="en-US" dirty="0"/>
              <a:t>Such that the best parameter of fitting the line give rise to a residual error lower that delta</a:t>
            </a:r>
          </a:p>
          <a:p>
            <a:endParaRPr lang="en-US" dirty="0"/>
          </a:p>
          <a:p>
            <a:r>
              <a:rPr lang="en-US" dirty="0"/>
              <a:t>as when the sum, </a:t>
            </a:r>
            <a:r>
              <a:rPr lang="en-US" i="1" dirty="0"/>
              <a:t>S</a:t>
            </a:r>
            <a:r>
              <a:rPr lang="en-US" dirty="0"/>
              <a:t>, of squared residuals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F50409-A5D7-4EA7-8790-9D641C7406BB}" type="slidenum">
              <a:rPr lang="en-US"/>
              <a:pPr/>
              <a:t>62</a:t>
            </a:fld>
            <a:endParaRPr lang="en-US"/>
          </a:p>
        </p:txBody>
      </p:sp>
      <p:sp>
        <p:nvSpPr>
          <p:cNvPr id="534530" name="Rectangle 2"/>
          <p:cNvSpPr>
            <a:spLocks noGrp="1" noRot="1" noChangeAspect="1" noChangeArrowheads="1" noTextEdit="1"/>
          </p:cNvSpPr>
          <p:nvPr>
            <p:ph type="sldImg"/>
          </p:nvPr>
        </p:nvSpPr>
        <p:spPr>
          <a:ln/>
        </p:spPr>
      </p:sp>
      <p:sp>
        <p:nvSpPr>
          <p:cNvPr id="534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72685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4B2CE0-3F76-4766-A93B-94EF411860D5}" type="slidenum">
              <a:rPr lang="en-US"/>
              <a:pPr/>
              <a:t>63</a:t>
            </a:fld>
            <a:endParaRPr lang="en-US"/>
          </a:p>
        </p:txBody>
      </p:sp>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158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F50409-A5D7-4EA7-8790-9D641C7406BB}" type="slidenum">
              <a:rPr lang="en-US"/>
              <a:pPr/>
              <a:t>64</a:t>
            </a:fld>
            <a:endParaRPr lang="en-US"/>
          </a:p>
        </p:txBody>
      </p:sp>
      <p:sp>
        <p:nvSpPr>
          <p:cNvPr id="534530" name="Rectangle 2"/>
          <p:cNvSpPr>
            <a:spLocks noGrp="1" noRot="1" noChangeAspect="1" noChangeArrowheads="1" noTextEdit="1"/>
          </p:cNvSpPr>
          <p:nvPr>
            <p:ph type="sldImg"/>
          </p:nvPr>
        </p:nvSpPr>
        <p:spPr>
          <a:ln/>
        </p:spPr>
      </p:sp>
      <p:sp>
        <p:nvSpPr>
          <p:cNvPr id="534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16468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293D81-B0B2-43B7-B619-5E79C01FCD92}" type="slidenum">
              <a:rPr lang="en-US"/>
              <a:pPr/>
              <a:t>65</a:t>
            </a:fld>
            <a:endParaRPr lang="en-US"/>
          </a:p>
        </p:txBody>
      </p:sp>
      <p:sp>
        <p:nvSpPr>
          <p:cNvPr id="536578" name="Rectangle 2"/>
          <p:cNvSpPr>
            <a:spLocks noGrp="1" noRot="1" noChangeAspect="1" noChangeArrowheads="1" noTextEdit="1"/>
          </p:cNvSpPr>
          <p:nvPr>
            <p:ph type="sldImg"/>
          </p:nvPr>
        </p:nvSpPr>
        <p:spPr>
          <a:ln/>
        </p:spPr>
      </p:sp>
      <p:sp>
        <p:nvSpPr>
          <p:cNvPr id="536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71324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Rot="1" noChangeAspect="1" noTextEdit="1"/>
          </p:cNvSpPr>
          <p:nvPr>
            <p:ph type="sldImg"/>
          </p:nvPr>
        </p:nvSpPr>
        <p:spPr>
          <a:ln/>
        </p:spPr>
      </p:sp>
      <p:sp>
        <p:nvSpPr>
          <p:cNvPr id="130050" name="Rectangle 3"/>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(1-(1-e)^s)^N</a:t>
            </a:r>
            <a:r>
              <a:rPr lang="en-US" baseline="0" dirty="0"/>
              <a:t> = 1-p</a:t>
            </a:r>
          </a:p>
          <a:p>
            <a:endParaRPr lang="en-US" baseline="0" dirty="0"/>
          </a:p>
          <a:p>
            <a:r>
              <a:rPr lang="en-US" baseline="0" dirty="0"/>
              <a:t>(1-e)^s = all inliers </a:t>
            </a:r>
          </a:p>
          <a:p>
            <a:endParaRPr lang="en-US" baseline="0" dirty="0"/>
          </a:p>
          <a:p>
            <a:r>
              <a:rPr lang="en-US" baseline="0" dirty="0"/>
              <a:t>1-above = </a:t>
            </a:r>
            <a:r>
              <a:rPr lang="en-US" baseline="0" dirty="0" err="1"/>
              <a:t>proba</a:t>
            </a:r>
            <a:r>
              <a:rPr lang="en-US" baseline="0" dirty="0"/>
              <a:t> that at least one of them is not an inlier. So you have to reject it.</a:t>
            </a:r>
          </a:p>
          <a:p>
            <a:r>
              <a:rPr lang="en-US" baseline="0" dirty="0"/>
              <a:t>Say you reject this N times. </a:t>
            </a:r>
          </a:p>
          <a:p>
            <a:endParaRPr lang="en-US" baseline="0" dirty="0"/>
          </a:p>
          <a:p>
            <a:r>
              <a:rPr lang="en-US" baseline="0" dirty="0"/>
              <a:t>And then you finally accept it. </a:t>
            </a:r>
          </a:p>
          <a:p>
            <a:endParaRPr lang="en-US" dirty="0"/>
          </a:p>
        </p:txBody>
      </p:sp>
      <p:sp>
        <p:nvSpPr>
          <p:cNvPr id="4" name="Slide Number Placeholder 3"/>
          <p:cNvSpPr>
            <a:spLocks noGrp="1"/>
          </p:cNvSpPr>
          <p:nvPr>
            <p:ph type="sldNum" sz="quarter" idx="10"/>
          </p:nvPr>
        </p:nvSpPr>
        <p:spPr/>
        <p:txBody>
          <a:bodyPr/>
          <a:lstStyle/>
          <a:p>
            <a:fld id="{2A8A4206-02EB-4F55-B83C-8E908C558B6E}" type="slidenum">
              <a:rPr lang="en-US" smtClean="0"/>
              <a:pPr/>
              <a:t>68</a:t>
            </a:fld>
            <a:endParaRPr lang="en-US"/>
          </a:p>
        </p:txBody>
      </p:sp>
    </p:spTree>
    <p:extLst>
      <p:ext uri="{BB962C8B-B14F-4D97-AF65-F5344CB8AC3E}">
        <p14:creationId xmlns:p14="http://schemas.microsoft.com/office/powerpoint/2010/main" val="341940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7F0E7357-C13C-4100-BB28-147651F3EA98}" type="slidenum">
              <a:rPr lang="en-US" smtClean="0"/>
              <a:pPr/>
              <a:t>70</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58409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678068-ED93-4428-9CEE-9C213D6868CA}" type="slidenum">
              <a:rPr lang="en-US">
                <a:solidFill>
                  <a:prstClr val="black"/>
                </a:solidFill>
              </a:rPr>
              <a:pPr/>
              <a:t>72</a:t>
            </a:fld>
            <a:endParaRPr lang="en-US">
              <a:solidFill>
                <a:prstClr val="black"/>
              </a:solidFill>
            </a:endParaRPr>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r>
              <a:rPr lang="en-US" dirty="0"/>
              <a:t>• A line is represented as . Every line in the image corresponds</a:t>
            </a:r>
            <a:r>
              <a:rPr lang="en-US" baseline="0" dirty="0"/>
              <a:t> </a:t>
            </a:r>
            <a:r>
              <a:rPr lang="en-US" dirty="0"/>
              <a:t>to a point in the parameter space</a:t>
            </a:r>
          </a:p>
          <a:p>
            <a:endParaRPr lang="en-US" dirty="0"/>
          </a:p>
          <a:p>
            <a:r>
              <a:rPr lang="en-US" dirty="0"/>
              <a:t>Every point in m, b is a line in x,</a:t>
            </a:r>
            <a:r>
              <a:rPr lang="en-US" baseline="0" dirty="0"/>
              <a:t> y.</a:t>
            </a:r>
          </a:p>
          <a:p>
            <a:r>
              <a:rPr lang="en-US" baseline="0" dirty="0"/>
              <a:t>Dual space.</a:t>
            </a:r>
          </a:p>
          <a:p>
            <a:r>
              <a:rPr lang="en-US" baseline="0" dirty="0"/>
              <a:t>Every point in x, y. Instantiate it and works out to a line in m, b</a:t>
            </a:r>
          </a:p>
          <a:p>
            <a:endParaRPr lang="en-US" dirty="0"/>
          </a:p>
          <a:p>
            <a:r>
              <a:rPr lang="en-US" dirty="0"/>
              <a:t>• Every point in the image domain corresponds to a line in the parameter</a:t>
            </a:r>
          </a:p>
          <a:p>
            <a:r>
              <a:rPr lang="en-US" dirty="0"/>
              <a:t>space (why ? Fix (</a:t>
            </a:r>
            <a:r>
              <a:rPr lang="en-US" dirty="0" err="1"/>
              <a:t>x,y</a:t>
            </a:r>
            <a:r>
              <a:rPr lang="en-US" dirty="0"/>
              <a:t>), (</a:t>
            </a:r>
            <a:r>
              <a:rPr lang="en-US" dirty="0" err="1"/>
              <a:t>m,n</a:t>
            </a:r>
            <a:r>
              <a:rPr lang="en-US" dirty="0"/>
              <a:t>) can change on the line . In other</a:t>
            </a:r>
          </a:p>
          <a:p>
            <a:r>
              <a:rPr lang="en-US" dirty="0"/>
              <a:t>words, for all the lines passing through (</a:t>
            </a:r>
            <a:r>
              <a:rPr lang="en-US" dirty="0" err="1"/>
              <a:t>x,y</a:t>
            </a:r>
            <a:r>
              <a:rPr lang="en-US" dirty="0"/>
              <a:t>) in the image space, their</a:t>
            </a:r>
          </a:p>
          <a:p>
            <a:r>
              <a:rPr lang="en-US" dirty="0"/>
              <a:t>parameters form a line in the parameter space)</a:t>
            </a:r>
          </a:p>
          <a:p>
            <a:r>
              <a:rPr lang="en-US" dirty="0"/>
              <a:t>• Points along a line in the space correspond to lines passing through the</a:t>
            </a:r>
          </a:p>
          <a:p>
            <a:r>
              <a:rPr lang="en-US" dirty="0"/>
              <a:t>same point in the parameter space (why ?)</a:t>
            </a:r>
          </a:p>
          <a:p>
            <a:endParaRPr lang="en-US" dirty="0"/>
          </a:p>
        </p:txBody>
      </p:sp>
    </p:spTree>
    <p:extLst>
      <p:ext uri="{BB962C8B-B14F-4D97-AF65-F5344CB8AC3E}">
        <p14:creationId xmlns:p14="http://schemas.microsoft.com/office/powerpoint/2010/main" val="1716981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C833BA-FE9C-4849-B1DD-792FC6F09BFA}" type="slidenum">
              <a:rPr lang="en-US">
                <a:solidFill>
                  <a:prstClr val="black"/>
                </a:solidFill>
              </a:rPr>
              <a:pPr/>
              <a:t>74</a:t>
            </a:fld>
            <a:endParaRPr lang="en-US">
              <a:solidFill>
                <a:prstClr val="black"/>
              </a:solidFill>
            </a:endParaRPr>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r>
              <a:rPr lang="en-US" dirty="0"/>
              <a:t>• Points along a line in the space correspond to lines passing through the</a:t>
            </a:r>
            <a:r>
              <a:rPr lang="en-US" baseline="0" dirty="0"/>
              <a:t> </a:t>
            </a:r>
            <a:r>
              <a:rPr lang="en-US" dirty="0"/>
              <a:t>same point in the parameter space (why ?)</a:t>
            </a:r>
          </a:p>
          <a:p>
            <a:endParaRPr lang="en-US" dirty="0"/>
          </a:p>
        </p:txBody>
      </p:sp>
    </p:spTree>
    <p:extLst>
      <p:ext uri="{BB962C8B-B14F-4D97-AF65-F5344CB8AC3E}">
        <p14:creationId xmlns:p14="http://schemas.microsoft.com/office/powerpoint/2010/main" val="777404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p:cNvSpPr>
            <a:spLocks noGrp="1" noRot="1" noChangeAspect="1" noTextEdit="1"/>
          </p:cNvSpPr>
          <p:nvPr>
            <p:ph type="sldImg"/>
          </p:nvPr>
        </p:nvSpPr>
        <p:spPr>
          <a:ln/>
        </p:spPr>
      </p:sp>
      <p:sp>
        <p:nvSpPr>
          <p:cNvPr id="134146" name="Rectangle 3"/>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Rot="1" noChangeAspect="1" noTextEdit="1"/>
          </p:cNvSpPr>
          <p:nvPr>
            <p:ph type="sldImg"/>
          </p:nvPr>
        </p:nvSpPr>
        <p:spPr>
          <a:ln/>
        </p:spPr>
      </p:sp>
      <p:sp>
        <p:nvSpPr>
          <p:cNvPr id="128002" name="Rectangle 3"/>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n equations, 2 unknowns</a:t>
            </a:r>
          </a:p>
        </p:txBody>
      </p:sp>
      <p:sp>
        <p:nvSpPr>
          <p:cNvPr id="4" name="Slide Number Placeholder 3"/>
          <p:cNvSpPr>
            <a:spLocks noGrp="1"/>
          </p:cNvSpPr>
          <p:nvPr>
            <p:ph type="sldNum" sz="quarter" idx="10"/>
          </p:nvPr>
        </p:nvSpPr>
        <p:spPr/>
        <p:txBody>
          <a:bodyPr/>
          <a:lstStyle/>
          <a:p>
            <a:fld id="{2A8A4206-02EB-4F55-B83C-8E908C558B6E}" type="slidenum">
              <a:rPr lang="en-US" smtClean="0"/>
              <a:pPr/>
              <a:t>19</a:t>
            </a:fld>
            <a:endParaRPr lang="en-US"/>
          </a:p>
        </p:txBody>
      </p:sp>
    </p:spTree>
    <p:extLst>
      <p:ext uri="{BB962C8B-B14F-4D97-AF65-F5344CB8AC3E}">
        <p14:creationId xmlns:p14="http://schemas.microsoft.com/office/powerpoint/2010/main" val="3002345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gradient equations at the minimum can be written as (y-</a:t>
            </a:r>
            <a:r>
              <a:rPr lang="en-US" dirty="0" err="1"/>
              <a:t>Xb</a:t>
            </a:r>
            <a:r>
              <a:rPr lang="en-US" dirty="0"/>
              <a:t>) X</a:t>
            </a:r>
          </a:p>
          <a:p>
            <a:endParaRPr lang="en-US" dirty="0"/>
          </a:p>
          <a:p>
            <a:r>
              <a:rPr lang="en-US" dirty="0"/>
              <a:t>A geometrical interpretation of these equations is that the vector of residuals,  is orthogonal to the </a:t>
            </a:r>
            <a:r>
              <a:rPr lang="en-US" dirty="0">
                <a:hlinkClick r:id="rId3"/>
              </a:rPr>
              <a:t>column space of </a:t>
            </a:r>
            <a:r>
              <a:rPr lang="en-US" i="1" dirty="0">
                <a:hlinkClick r:id="rId3"/>
              </a:rPr>
              <a:t>X</a:t>
            </a:r>
            <a:r>
              <a:rPr lang="en-US" dirty="0">
                <a:hlinkClick r:id="rId3"/>
              </a:rPr>
              <a:t>, since the dot product  is equal to zero for </a:t>
            </a:r>
            <a:r>
              <a:rPr lang="en-US" i="1" dirty="0">
                <a:hlinkClick r:id="rId3"/>
              </a:rPr>
              <a:t>any</a:t>
            </a:r>
            <a:r>
              <a:rPr lang="en-US" dirty="0">
                <a:hlinkClick r:id="rId3"/>
              </a:rPr>
              <a:t> conformal vector, </a:t>
            </a:r>
            <a:r>
              <a:rPr lang="en-US" b="1" dirty="0">
                <a:hlinkClick r:id="rId3"/>
              </a:rPr>
              <a:t>v</a:t>
            </a:r>
            <a:r>
              <a:rPr lang="en-US" dirty="0">
                <a:hlinkClick r:id="rId3"/>
              </a:rPr>
              <a:t>. This means that  is the shortest of all possible vectors , that is, the </a:t>
            </a:r>
          </a:p>
          <a:p>
            <a:endParaRPr lang="en-US" dirty="0">
              <a:hlinkClick r:id="rId3"/>
            </a:endParaRPr>
          </a:p>
          <a:p>
            <a:r>
              <a:rPr lang="en-US" dirty="0">
                <a:hlinkClick r:id="rId3"/>
              </a:rPr>
              <a:t>variance of the residuals is the minimum possible. This is illustrated at the right.</a:t>
            </a:r>
            <a:endParaRPr lang="en-US" dirty="0"/>
          </a:p>
          <a:p>
            <a:endParaRPr lang="en-US" dirty="0"/>
          </a:p>
        </p:txBody>
      </p:sp>
      <p:sp>
        <p:nvSpPr>
          <p:cNvPr id="4" name="Slide Number Placeholder 3"/>
          <p:cNvSpPr>
            <a:spLocks noGrp="1"/>
          </p:cNvSpPr>
          <p:nvPr>
            <p:ph type="sldNum" sz="quarter" idx="10"/>
          </p:nvPr>
        </p:nvSpPr>
        <p:spPr/>
        <p:txBody>
          <a:bodyPr/>
          <a:lstStyle/>
          <a:p>
            <a:fld id="{2A8A4206-02EB-4F55-B83C-8E908C558B6E}" type="slidenum">
              <a:rPr lang="en-US" smtClean="0"/>
              <a:pPr/>
              <a:t>20</a:t>
            </a:fld>
            <a:endParaRPr lang="en-US"/>
          </a:p>
        </p:txBody>
      </p:sp>
    </p:spTree>
    <p:extLst>
      <p:ext uri="{BB962C8B-B14F-4D97-AF65-F5344CB8AC3E}">
        <p14:creationId xmlns:p14="http://schemas.microsoft.com/office/powerpoint/2010/main" val="482062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 just sum the residuals. But sum of squares is used often.</a:t>
            </a:r>
          </a:p>
          <a:p>
            <a:endParaRPr lang="en-US" dirty="0"/>
          </a:p>
        </p:txBody>
      </p:sp>
      <p:sp>
        <p:nvSpPr>
          <p:cNvPr id="4" name="Slide Number Placeholder 3"/>
          <p:cNvSpPr>
            <a:spLocks noGrp="1"/>
          </p:cNvSpPr>
          <p:nvPr>
            <p:ph type="sldNum" sz="quarter" idx="10"/>
          </p:nvPr>
        </p:nvSpPr>
        <p:spPr/>
        <p:txBody>
          <a:bodyPr/>
          <a:lstStyle/>
          <a:p>
            <a:fld id="{2A8A4206-02EB-4F55-B83C-8E908C558B6E}" type="slidenum">
              <a:rPr lang="en-US" smtClean="0"/>
              <a:pPr/>
              <a:t>23</a:t>
            </a:fld>
            <a:endParaRPr lang="en-US"/>
          </a:p>
        </p:txBody>
      </p:sp>
    </p:spTree>
    <p:extLst>
      <p:ext uri="{BB962C8B-B14F-4D97-AF65-F5344CB8AC3E}">
        <p14:creationId xmlns:p14="http://schemas.microsoft.com/office/powerpoint/2010/main" val="216337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8A4206-02EB-4F55-B83C-8E908C558B6E}" type="slidenum">
              <a:rPr lang="en-US" smtClean="0"/>
              <a:pPr/>
              <a:t>28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35B64B7-BD14-F343-A610-D68CDCC33770}" type="datetimeFigureOut">
              <a:rPr lang="en-US" smtClean="0"/>
              <a:t>4/17/19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693465-5CEC-F64F-BDF8-06BCBBA65ACD}" type="slidenum">
              <a:rPr lang="en-US" smtClean="0"/>
              <a:t>‹#›</a:t>
            </a:fld>
            <a:endParaRPr lang="en-US"/>
          </a:p>
        </p:txBody>
      </p:sp>
    </p:spTree>
    <p:extLst>
      <p:ext uri="{BB962C8B-B14F-4D97-AF65-F5344CB8AC3E}">
        <p14:creationId xmlns:p14="http://schemas.microsoft.com/office/powerpoint/2010/main" val="3630512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5B64B7-BD14-F343-A610-D68CDCC33770}" type="datetimeFigureOut">
              <a:rPr lang="en-US" smtClean="0"/>
              <a:t>4/17/19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693465-5CEC-F64F-BDF8-06BCBBA65ACD}" type="slidenum">
              <a:rPr lang="en-US" smtClean="0"/>
              <a:t>‹#›</a:t>
            </a:fld>
            <a:endParaRPr lang="en-US"/>
          </a:p>
        </p:txBody>
      </p:sp>
    </p:spTree>
    <p:extLst>
      <p:ext uri="{BB962C8B-B14F-4D97-AF65-F5344CB8AC3E}">
        <p14:creationId xmlns:p14="http://schemas.microsoft.com/office/powerpoint/2010/main" val="879558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5B64B7-BD14-F343-A610-D68CDCC33770}" type="datetimeFigureOut">
              <a:rPr lang="en-US" smtClean="0"/>
              <a:t>4/17/19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693465-5CEC-F64F-BDF8-06BCBBA65ACD}" type="slidenum">
              <a:rPr lang="en-US" smtClean="0"/>
              <a:t>‹#›</a:t>
            </a:fld>
            <a:endParaRPr lang="en-US"/>
          </a:p>
        </p:txBody>
      </p:sp>
    </p:spTree>
    <p:extLst>
      <p:ext uri="{BB962C8B-B14F-4D97-AF65-F5344CB8AC3E}">
        <p14:creationId xmlns:p14="http://schemas.microsoft.com/office/powerpoint/2010/main" val="1262520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 name="Shape 8"/>
          <p:cNvSpPr>
            <a:spLocks noGrp="1"/>
          </p:cNvSpPr>
          <p:nvPr>
            <p:ph type="title"/>
          </p:nvPr>
        </p:nvSpPr>
        <p:spPr>
          <a:prstGeom prst="rect">
            <a:avLst/>
          </a:prstGeom>
        </p:spPr>
        <p:txBody>
          <a:bodyPr/>
          <a:lstStyle/>
          <a:p>
            <a:pPr lvl="0">
              <a:defRPr sz="1800">
                <a:uFillTx/>
              </a:defRPr>
            </a:pPr>
            <a:r>
              <a:rPr sz="3100">
                <a:uFill>
                  <a:solidFill/>
                </a:uFill>
              </a:rPr>
              <a:t>Title Text</a:t>
            </a:r>
          </a:p>
        </p:txBody>
      </p:sp>
      <p:sp>
        <p:nvSpPr>
          <p:cNvPr id="9" name="Shape 9"/>
          <p:cNvSpPr>
            <a:spLocks noGrp="1"/>
          </p:cNvSpPr>
          <p:nvPr>
            <p:ph type="body" idx="1"/>
          </p:nvPr>
        </p:nvSpPr>
        <p:spPr>
          <a:prstGeom prst="rect">
            <a:avLst/>
          </a:prstGeom>
        </p:spPr>
        <p:txBody>
          <a:bodyPr/>
          <a:lstStyle>
            <a:lvl2pPr marL="550942" indent="-200911">
              <a:spcBef>
                <a:spcPts val="492"/>
              </a:spcBef>
              <a:buChar char="–"/>
              <a:defRPr sz="2400"/>
            </a:lvl2pPr>
            <a:lvl3pPr marL="832217" indent="-160729">
              <a:spcBef>
                <a:spcPts val="492"/>
              </a:spcBef>
              <a:defRPr sz="2400"/>
            </a:lvl3pPr>
            <a:lvl4pPr marL="1153674" indent="-160729">
              <a:spcBef>
                <a:spcPts val="492"/>
              </a:spcBef>
              <a:buChar char="–"/>
              <a:defRPr sz="2400"/>
            </a:lvl4pPr>
            <a:lvl5pPr marL="1475131" indent="-160729">
              <a:spcBef>
                <a:spcPts val="492"/>
              </a:spcBef>
              <a:buChar char="»"/>
              <a:defRPr sz="2400"/>
            </a:lvl5pPr>
          </a:lstStyle>
          <a:p>
            <a:pPr lvl="0">
              <a:defRPr sz="1800">
                <a:uFillTx/>
              </a:defRPr>
            </a:pPr>
            <a:r>
              <a:rPr sz="2700">
                <a:uFill>
                  <a:solidFill/>
                </a:uFill>
              </a:rPr>
              <a:t>Body Level One</a:t>
            </a:r>
          </a:p>
          <a:p>
            <a:pPr lvl="1">
              <a:defRPr sz="1800">
                <a:uFillTx/>
              </a:defRPr>
            </a:pPr>
            <a:r>
              <a:rPr sz="2400">
                <a:uFill>
                  <a:solidFill/>
                </a:uFill>
              </a:rPr>
              <a:t>Body Level Two</a:t>
            </a:r>
          </a:p>
          <a:p>
            <a:pPr lvl="2">
              <a:defRPr sz="1800">
                <a:uFillTx/>
              </a:defRPr>
            </a:pPr>
            <a:r>
              <a:rPr sz="2400">
                <a:uFill>
                  <a:solidFill/>
                </a:uFill>
              </a:rPr>
              <a:t>Body Level Three</a:t>
            </a:r>
          </a:p>
          <a:p>
            <a:pPr lvl="3">
              <a:defRPr sz="1800">
                <a:uFillTx/>
              </a:defRPr>
            </a:pPr>
            <a:r>
              <a:rPr sz="2400">
                <a:uFill>
                  <a:solidFill/>
                </a:uFill>
              </a:rPr>
              <a:t>Body Level Four</a:t>
            </a:r>
          </a:p>
          <a:p>
            <a:pPr lvl="4">
              <a:defRPr sz="1800">
                <a:uFillTx/>
              </a:defRPr>
            </a:pPr>
            <a:r>
              <a:rPr sz="2400">
                <a:uFill>
                  <a:solidFill/>
                </a:uFill>
              </a:rPr>
              <a:t>Body Level Five</a:t>
            </a:r>
          </a:p>
        </p:txBody>
      </p:sp>
      <p:sp>
        <p:nvSpPr>
          <p:cNvPr id="10" name="Shape 10"/>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33011370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5B64B7-BD14-F343-A610-D68CDCC33770}" type="datetimeFigureOut">
              <a:rPr lang="en-US" smtClean="0"/>
              <a:t>4/17/19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693465-5CEC-F64F-BDF8-06BCBBA65ACD}" type="slidenum">
              <a:rPr lang="en-US" smtClean="0"/>
              <a:t>‹#›</a:t>
            </a:fld>
            <a:endParaRPr lang="en-US"/>
          </a:p>
        </p:txBody>
      </p:sp>
    </p:spTree>
    <p:extLst>
      <p:ext uri="{BB962C8B-B14F-4D97-AF65-F5344CB8AC3E}">
        <p14:creationId xmlns:p14="http://schemas.microsoft.com/office/powerpoint/2010/main" val="36800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5B64B7-BD14-F343-A610-D68CDCC33770}" type="datetimeFigureOut">
              <a:rPr lang="en-US" smtClean="0"/>
              <a:t>4/17/19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693465-5CEC-F64F-BDF8-06BCBBA65ACD}" type="slidenum">
              <a:rPr lang="en-US" smtClean="0"/>
              <a:t>‹#›</a:t>
            </a:fld>
            <a:endParaRPr lang="en-US"/>
          </a:p>
        </p:txBody>
      </p:sp>
    </p:spTree>
    <p:extLst>
      <p:ext uri="{BB962C8B-B14F-4D97-AF65-F5344CB8AC3E}">
        <p14:creationId xmlns:p14="http://schemas.microsoft.com/office/powerpoint/2010/main" val="2161414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35B64B7-BD14-F343-A610-D68CDCC33770}" type="datetimeFigureOut">
              <a:rPr lang="en-US" smtClean="0"/>
              <a:t>4/17/19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693465-5CEC-F64F-BDF8-06BCBBA65ACD}" type="slidenum">
              <a:rPr lang="en-US" smtClean="0"/>
              <a:t>‹#›</a:t>
            </a:fld>
            <a:endParaRPr lang="en-US"/>
          </a:p>
        </p:txBody>
      </p:sp>
    </p:spTree>
    <p:extLst>
      <p:ext uri="{BB962C8B-B14F-4D97-AF65-F5344CB8AC3E}">
        <p14:creationId xmlns:p14="http://schemas.microsoft.com/office/powerpoint/2010/main" val="395479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35B64B7-BD14-F343-A610-D68CDCC33770}" type="datetimeFigureOut">
              <a:rPr lang="en-US" smtClean="0"/>
              <a:t>4/17/19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693465-5CEC-F64F-BDF8-06BCBBA65ACD}" type="slidenum">
              <a:rPr lang="en-US" smtClean="0"/>
              <a:t>‹#›</a:t>
            </a:fld>
            <a:endParaRPr lang="en-US"/>
          </a:p>
        </p:txBody>
      </p:sp>
    </p:spTree>
    <p:extLst>
      <p:ext uri="{BB962C8B-B14F-4D97-AF65-F5344CB8AC3E}">
        <p14:creationId xmlns:p14="http://schemas.microsoft.com/office/powerpoint/2010/main" val="380572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5B64B7-BD14-F343-A610-D68CDCC33770}" type="datetimeFigureOut">
              <a:rPr lang="en-US" smtClean="0"/>
              <a:t>4/17/19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693465-5CEC-F64F-BDF8-06BCBBA65ACD}" type="slidenum">
              <a:rPr lang="en-US" smtClean="0"/>
              <a:t>‹#›</a:t>
            </a:fld>
            <a:endParaRPr lang="en-US"/>
          </a:p>
        </p:txBody>
      </p:sp>
    </p:spTree>
    <p:extLst>
      <p:ext uri="{BB962C8B-B14F-4D97-AF65-F5344CB8AC3E}">
        <p14:creationId xmlns:p14="http://schemas.microsoft.com/office/powerpoint/2010/main" val="632997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5B64B7-BD14-F343-A610-D68CDCC33770}" type="datetimeFigureOut">
              <a:rPr lang="en-US" smtClean="0"/>
              <a:t>4/17/19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693465-5CEC-F64F-BDF8-06BCBBA65ACD}" type="slidenum">
              <a:rPr lang="en-US" smtClean="0"/>
              <a:t>‹#›</a:t>
            </a:fld>
            <a:endParaRPr lang="en-US"/>
          </a:p>
        </p:txBody>
      </p:sp>
    </p:spTree>
    <p:extLst>
      <p:ext uri="{BB962C8B-B14F-4D97-AF65-F5344CB8AC3E}">
        <p14:creationId xmlns:p14="http://schemas.microsoft.com/office/powerpoint/2010/main" val="1589806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5B64B7-BD14-F343-A610-D68CDCC33770}" type="datetimeFigureOut">
              <a:rPr lang="en-US" smtClean="0"/>
              <a:t>4/17/19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693465-5CEC-F64F-BDF8-06BCBBA65ACD}" type="slidenum">
              <a:rPr lang="en-US" smtClean="0"/>
              <a:t>‹#›</a:t>
            </a:fld>
            <a:endParaRPr lang="en-US"/>
          </a:p>
        </p:txBody>
      </p:sp>
    </p:spTree>
    <p:extLst>
      <p:ext uri="{BB962C8B-B14F-4D97-AF65-F5344CB8AC3E}">
        <p14:creationId xmlns:p14="http://schemas.microsoft.com/office/powerpoint/2010/main" val="386505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5B64B7-BD14-F343-A610-D68CDCC33770}" type="datetimeFigureOut">
              <a:rPr lang="en-US" smtClean="0"/>
              <a:t>4/17/19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693465-5CEC-F64F-BDF8-06BCBBA65ACD}" type="slidenum">
              <a:rPr lang="en-US" smtClean="0"/>
              <a:t>‹#›</a:t>
            </a:fld>
            <a:endParaRPr lang="en-US"/>
          </a:p>
        </p:txBody>
      </p:sp>
    </p:spTree>
    <p:extLst>
      <p:ext uri="{BB962C8B-B14F-4D97-AF65-F5344CB8AC3E}">
        <p14:creationId xmlns:p14="http://schemas.microsoft.com/office/powerpoint/2010/main" val="1104631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5B64B7-BD14-F343-A610-D68CDCC33770}" type="datetimeFigureOut">
              <a:rPr lang="en-US" smtClean="0"/>
              <a:t>4/17/19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693465-5CEC-F64F-BDF8-06BCBBA65ACD}" type="slidenum">
              <a:rPr lang="en-US" smtClean="0"/>
              <a:t>‹#›</a:t>
            </a:fld>
            <a:endParaRPr lang="en-US"/>
          </a:p>
        </p:txBody>
      </p:sp>
    </p:spTree>
    <p:extLst>
      <p:ext uri="{BB962C8B-B14F-4D97-AF65-F5344CB8AC3E}">
        <p14:creationId xmlns:p14="http://schemas.microsoft.com/office/powerpoint/2010/main" val="615602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18.png"/><Relationship Id="rId10"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8.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18.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8.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18.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Overdetermined_system" TargetMode="External"/><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hyperlink" Target="http://en.wikipedia.org/wiki/System_of_linear_equations" TargetMode="External"/><Relationship Id="rId2" Type="http://schemas.openxmlformats.org/officeDocument/2006/relationships/hyperlink" Target="http://en.wikipedia.org/wiki/Matrix_multiplication"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jameshensman.wordpress.com/2010/06/14/multiple-matrix-multiplication-in-numpy/" TargetMode="External"/><Relationship Id="rId2" Type="http://schemas.openxmlformats.org/officeDocument/2006/relationships/hyperlink" Target="http://www.python-course.eu/matrix_arithmetic.php"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4.gif"/><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tags" Target="../tags/tag12.xml"/><Relationship Id="rId18" Type="http://schemas.openxmlformats.org/officeDocument/2006/relationships/notesSlide" Target="../notesSlides/notesSlide12.xml"/><Relationship Id="rId3" Type="http://schemas.openxmlformats.org/officeDocument/2006/relationships/tags" Target="../tags/tag2.xml"/><Relationship Id="rId21" Type="http://schemas.openxmlformats.org/officeDocument/2006/relationships/oleObject" Target="../embeddings/oleObject2.bin"/><Relationship Id="rId7" Type="http://schemas.openxmlformats.org/officeDocument/2006/relationships/tags" Target="../tags/tag6.xml"/><Relationship Id="rId12" Type="http://schemas.openxmlformats.org/officeDocument/2006/relationships/tags" Target="../tags/tag11.xml"/><Relationship Id="rId17" Type="http://schemas.openxmlformats.org/officeDocument/2006/relationships/slideLayout" Target="../slideLayouts/slideLayout2.xml"/><Relationship Id="rId2" Type="http://schemas.openxmlformats.org/officeDocument/2006/relationships/tags" Target="../tags/tag1.xml"/><Relationship Id="rId16" Type="http://schemas.openxmlformats.org/officeDocument/2006/relationships/tags" Target="../tags/tag15.xml"/><Relationship Id="rId20" Type="http://schemas.openxmlformats.org/officeDocument/2006/relationships/image" Target="../media/image52.png"/><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tags" Target="../tags/tag10.xml"/><Relationship Id="rId5" Type="http://schemas.openxmlformats.org/officeDocument/2006/relationships/tags" Target="../tags/tag4.xml"/><Relationship Id="rId15" Type="http://schemas.openxmlformats.org/officeDocument/2006/relationships/tags" Target="../tags/tag14.xml"/><Relationship Id="rId10" Type="http://schemas.openxmlformats.org/officeDocument/2006/relationships/tags" Target="../tags/tag9.xml"/><Relationship Id="rId19" Type="http://schemas.openxmlformats.org/officeDocument/2006/relationships/oleObject" Target="../embeddings/oleObject1.bin"/><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tags" Target="../tags/tag13.xml"/><Relationship Id="rId22"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35.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55.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54.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22.xml"/><Relationship Id="rId7" Type="http://schemas.openxmlformats.org/officeDocument/2006/relationships/image" Target="../media/image54.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tags" Target="../tags/tag23.xml"/><Relationship Id="rId9"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56.png"/><Relationship Id="rId5" Type="http://schemas.openxmlformats.org/officeDocument/2006/relationships/image" Target="../media/image57.png"/><Relationship Id="rId4" Type="http://schemas.openxmlformats.org/officeDocument/2006/relationships/notesSlide" Target="../notesSlides/notesSlide15.xml"/></Relationships>
</file>

<file path=ppt/slides/_rels/slide38.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media/image60.pn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59.png"/><Relationship Id="rId2" Type="http://schemas.openxmlformats.org/officeDocument/2006/relationships/tags" Target="../tags/tag27.xml"/><Relationship Id="rId16" Type="http://schemas.openxmlformats.org/officeDocument/2006/relationships/image" Target="../media/image63.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58.png"/><Relationship Id="rId5" Type="http://schemas.openxmlformats.org/officeDocument/2006/relationships/tags" Target="../tags/tag30.xml"/><Relationship Id="rId15" Type="http://schemas.openxmlformats.org/officeDocument/2006/relationships/image" Target="../media/image62.png"/><Relationship Id="rId10" Type="http://schemas.openxmlformats.org/officeDocument/2006/relationships/notesSlide" Target="../notesSlides/notesSlide16.xml"/><Relationship Id="rId4" Type="http://schemas.openxmlformats.org/officeDocument/2006/relationships/tags" Target="../tags/tag29.xml"/><Relationship Id="rId9" Type="http://schemas.openxmlformats.org/officeDocument/2006/relationships/slideLayout" Target="../slideLayouts/slideLayout2.xml"/><Relationship Id="rId14"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notesSlide" Target="../notesSlides/notesSlide17.xml"/><Relationship Id="rId3" Type="http://schemas.openxmlformats.org/officeDocument/2006/relationships/tags" Target="../tags/tag35.xml"/><Relationship Id="rId21" Type="http://schemas.openxmlformats.org/officeDocument/2006/relationships/oleObject" Target="../embeddings/oleObject4.bin"/><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slideLayout" Target="../slideLayouts/slideLayout2.xml"/><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image" Target="../media/image52.png"/><Relationship Id="rId1" Type="http://schemas.openxmlformats.org/officeDocument/2006/relationships/vmlDrawing" Target="../drawings/vmlDrawing2.vml"/><Relationship Id="rId6" Type="http://schemas.openxmlformats.org/officeDocument/2006/relationships/tags" Target="../tags/tag38.xml"/><Relationship Id="rId11" Type="http://schemas.openxmlformats.org/officeDocument/2006/relationships/tags" Target="../tags/tag43.xml"/><Relationship Id="rId5" Type="http://schemas.openxmlformats.org/officeDocument/2006/relationships/tags" Target="../tags/tag37.xml"/><Relationship Id="rId15" Type="http://schemas.openxmlformats.org/officeDocument/2006/relationships/tags" Target="../tags/tag47.xml"/><Relationship Id="rId10" Type="http://schemas.openxmlformats.org/officeDocument/2006/relationships/tags" Target="../tags/tag42.xml"/><Relationship Id="rId19" Type="http://schemas.openxmlformats.org/officeDocument/2006/relationships/oleObject" Target="../embeddings/oleObject3.bin"/><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image" Target="../media/image60.png"/><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image" Target="../media/image59.png"/><Relationship Id="rId17" Type="http://schemas.openxmlformats.org/officeDocument/2006/relationships/image" Target="../media/image62.png"/><Relationship Id="rId2" Type="http://schemas.openxmlformats.org/officeDocument/2006/relationships/tags" Target="../tags/tag50.xml"/><Relationship Id="rId16" Type="http://schemas.openxmlformats.org/officeDocument/2006/relationships/image" Target="../media/image64.png"/><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image" Target="../media/image58.png"/><Relationship Id="rId5" Type="http://schemas.openxmlformats.org/officeDocument/2006/relationships/tags" Target="../tags/tag53.xml"/><Relationship Id="rId15" Type="http://schemas.openxmlformats.org/officeDocument/2006/relationships/image" Target="../media/image63.png"/><Relationship Id="rId10" Type="http://schemas.openxmlformats.org/officeDocument/2006/relationships/notesSlide" Target="../notesSlides/notesSlide18.xml"/><Relationship Id="rId4" Type="http://schemas.openxmlformats.org/officeDocument/2006/relationships/tags" Target="../tags/tag52.xml"/><Relationship Id="rId9" Type="http://schemas.openxmlformats.org/officeDocument/2006/relationships/slideLayout" Target="../slideLayouts/slideLayout2.xml"/><Relationship Id="rId14" Type="http://schemas.openxmlformats.org/officeDocument/2006/relationships/image" Target="../media/image61.png"/></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69.wmf"/><Relationship Id="rId3" Type="http://schemas.openxmlformats.org/officeDocument/2006/relationships/notesSlide" Target="../notesSlides/notesSlide19.xml"/><Relationship Id="rId7" Type="http://schemas.openxmlformats.org/officeDocument/2006/relationships/image" Target="../media/image66.wmf"/><Relationship Id="rId12" Type="http://schemas.openxmlformats.org/officeDocument/2006/relationships/oleObject" Target="../embeddings/oleObject9.bin"/><Relationship Id="rId17" Type="http://schemas.openxmlformats.org/officeDocument/2006/relationships/image" Target="../media/image71.wmf"/><Relationship Id="rId2" Type="http://schemas.openxmlformats.org/officeDocument/2006/relationships/slideLayout" Target="../slideLayouts/slideLayout4.xml"/><Relationship Id="rId16" Type="http://schemas.openxmlformats.org/officeDocument/2006/relationships/oleObject" Target="../embeddings/oleObject11.bin"/><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68.wmf"/><Relationship Id="rId5" Type="http://schemas.openxmlformats.org/officeDocument/2006/relationships/image" Target="../media/image65.wmf"/><Relationship Id="rId15" Type="http://schemas.openxmlformats.org/officeDocument/2006/relationships/image" Target="../media/image70.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67.wmf"/><Relationship Id="rId14" Type="http://schemas.openxmlformats.org/officeDocument/2006/relationships/oleObject" Target="../embeddings/oleObject10.bin"/></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79.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13.bin"/><Relationship Id="rId5" Type="http://schemas.openxmlformats.org/officeDocument/2006/relationships/image" Target="../media/image78.wmf"/><Relationship Id="rId4" Type="http://schemas.openxmlformats.org/officeDocument/2006/relationships/oleObject" Target="../embeddings/oleObject12.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80.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5.bin"/><Relationship Id="rId5" Type="http://schemas.openxmlformats.org/officeDocument/2006/relationships/image" Target="../media/image78.wmf"/><Relationship Id="rId4" Type="http://schemas.openxmlformats.org/officeDocument/2006/relationships/oleObject" Target="../embeddings/oleObject14.bin"/></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tags" Target="../tags/tag64.xml"/><Relationship Id="rId3" Type="http://schemas.openxmlformats.org/officeDocument/2006/relationships/tags" Target="../tags/tag59.xml"/><Relationship Id="rId7" Type="http://schemas.openxmlformats.org/officeDocument/2006/relationships/tags" Target="../tags/tag63.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10" Type="http://schemas.openxmlformats.org/officeDocument/2006/relationships/image" Target="../media/image81.png"/><Relationship Id="rId4" Type="http://schemas.openxmlformats.org/officeDocument/2006/relationships/tags" Target="../tags/tag60.xml"/><Relationship Id="rId9"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image" Target="../media/image81.png"/><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notesSlide" Target="../notesSlides/notesSlide26.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slideLayout" Target="../slideLayouts/slideLayout2.xml"/><Relationship Id="rId5" Type="http://schemas.openxmlformats.org/officeDocument/2006/relationships/tags" Target="../tags/tag69.xml"/><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s>
</file>

<file path=ppt/slides/_rels/slide63.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image" Target="../media/image81.png"/><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notesSlide" Target="../notesSlides/notesSlide2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slideLayout" Target="../slideLayouts/slideLayout2.xml"/><Relationship Id="rId5" Type="http://schemas.openxmlformats.org/officeDocument/2006/relationships/tags" Target="../tags/tag79.xml"/><Relationship Id="rId10" Type="http://schemas.openxmlformats.org/officeDocument/2006/relationships/tags" Target="../tags/tag84.xml"/><Relationship Id="rId4" Type="http://schemas.openxmlformats.org/officeDocument/2006/relationships/tags" Target="../tags/tag78.xml"/><Relationship Id="rId9" Type="http://schemas.openxmlformats.org/officeDocument/2006/relationships/tags" Target="../tags/tag83.xml"/></Relationships>
</file>

<file path=ppt/slides/_rels/slide64.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image" Target="../media/image81.png"/><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notesSlide" Target="../notesSlides/notesSlide28.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slideLayout" Target="../slideLayouts/slideLayout2.xml"/><Relationship Id="rId5" Type="http://schemas.openxmlformats.org/officeDocument/2006/relationships/tags" Target="../tags/tag89.xml"/><Relationship Id="rId10" Type="http://schemas.openxmlformats.org/officeDocument/2006/relationships/tags" Target="../tags/tag94.xml"/><Relationship Id="rId4" Type="http://schemas.openxmlformats.org/officeDocument/2006/relationships/tags" Target="../tags/tag88.xml"/><Relationship Id="rId9" Type="http://schemas.openxmlformats.org/officeDocument/2006/relationships/tags" Target="../tags/tag93.xml"/></Relationships>
</file>

<file path=ppt/slides/_rels/slide65.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notesSlide" Target="../notesSlides/notesSlide29.xml"/><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5.xml"/><Relationship Id="rId5" Type="http://schemas.openxmlformats.org/officeDocument/2006/relationships/tags" Target="../tags/tag99.xml"/><Relationship Id="rId10" Type="http://schemas.openxmlformats.org/officeDocument/2006/relationships/tags" Target="../tags/tag104.xml"/><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image" Target="../media/image8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58302"/>
            <a:ext cx="7772400" cy="1470025"/>
          </a:xfrm>
        </p:spPr>
        <p:txBody>
          <a:bodyPr>
            <a:normAutofit fontScale="90000"/>
          </a:bodyPr>
          <a:lstStyle/>
          <a:p>
            <a:r>
              <a:rPr lang="en-US" dirty="0"/>
              <a:t>CSC 479</a:t>
            </a:r>
            <a:br>
              <a:rPr lang="en-US" dirty="0"/>
            </a:br>
            <a:r>
              <a:rPr lang="en-US" dirty="0"/>
              <a:t>Lecture 11 Image Alignment and least square methods, RANSAC</a:t>
            </a:r>
          </a:p>
        </p:txBody>
      </p:sp>
      <p:sp>
        <p:nvSpPr>
          <p:cNvPr id="3" name="Subtitle 2"/>
          <p:cNvSpPr>
            <a:spLocks noGrp="1"/>
          </p:cNvSpPr>
          <p:nvPr>
            <p:ph type="subTitle" idx="1"/>
          </p:nvPr>
        </p:nvSpPr>
        <p:spPr/>
        <p:txBody>
          <a:bodyPr/>
          <a:lstStyle/>
          <a:p>
            <a:r>
              <a:rPr lang="en-US" dirty="0"/>
              <a:t>Bei Xiao </a:t>
            </a:r>
          </a:p>
          <a:p>
            <a:r>
              <a:rPr lang="en-US" dirty="0"/>
              <a:t>American University</a:t>
            </a:r>
          </a:p>
          <a:p>
            <a:r>
              <a:rPr lang="en-US"/>
              <a:t>April 17, 2019</a:t>
            </a:r>
            <a:endParaRPr lang="en-US" dirty="0"/>
          </a:p>
        </p:txBody>
      </p:sp>
    </p:spTree>
    <p:extLst>
      <p:ext uri="{BB962C8B-B14F-4D97-AF65-F5344CB8AC3E}">
        <p14:creationId xmlns:p14="http://schemas.microsoft.com/office/powerpoint/2010/main" val="253033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Content Placeholder 3" descr="warpedim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176713" y="381000"/>
            <a:ext cx="4967287" cy="4525963"/>
          </a:xfrm>
        </p:spPr>
      </p:pic>
      <p:sp>
        <p:nvSpPr>
          <p:cNvPr id="129026" name="TextBox 4"/>
          <p:cNvSpPr txBox="1">
            <a:spLocks noChangeArrowheads="1"/>
          </p:cNvSpPr>
          <p:nvPr/>
        </p:nvSpPr>
        <p:spPr bwMode="auto">
          <a:xfrm>
            <a:off x="4800600" y="4648200"/>
            <a:ext cx="4129088"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3000">
                <a:solidFill>
                  <a:srgbClr val="000000"/>
                </a:solidFill>
                <a:latin typeface="Calibri" charset="0"/>
              </a:rPr>
              <a:t>im1 warped into reference frame of im2.</a:t>
            </a:r>
          </a:p>
        </p:txBody>
      </p:sp>
      <p:pic>
        <p:nvPicPr>
          <p:cNvPr id="129027" name="Picture 5" descr="statue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360738"/>
            <a:ext cx="25400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9028" name="TextBox 6"/>
          <p:cNvSpPr txBox="1">
            <a:spLocks noChangeArrowheads="1"/>
          </p:cNvSpPr>
          <p:nvPr/>
        </p:nvSpPr>
        <p:spPr bwMode="auto">
          <a:xfrm>
            <a:off x="1524000" y="5176838"/>
            <a:ext cx="266700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solidFill>
                  <a:srgbClr val="000000"/>
                </a:solidFill>
                <a:latin typeface="Calibri" charset="0"/>
              </a:rPr>
              <a:t>im2</a:t>
            </a:r>
          </a:p>
        </p:txBody>
      </p:sp>
      <p:pic>
        <p:nvPicPr>
          <p:cNvPr id="129029" name="Picture 7" descr="statue2.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57200"/>
            <a:ext cx="2625725" cy="197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9030" name="TextBox 8"/>
          <p:cNvSpPr txBox="1">
            <a:spLocks noChangeArrowheads="1"/>
          </p:cNvSpPr>
          <p:nvPr/>
        </p:nvSpPr>
        <p:spPr bwMode="auto">
          <a:xfrm>
            <a:off x="1447800" y="2438400"/>
            <a:ext cx="26670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solidFill>
                  <a:srgbClr val="000000"/>
                </a:solidFill>
                <a:latin typeface="Calibri" charset="0"/>
              </a:rPr>
              <a:t>im1</a:t>
            </a:r>
          </a:p>
        </p:txBody>
      </p:sp>
      <p:cxnSp>
        <p:nvCxnSpPr>
          <p:cNvPr id="11" name="Curved Connector 10"/>
          <p:cNvCxnSpPr/>
          <p:nvPr/>
        </p:nvCxnSpPr>
        <p:spPr>
          <a:xfrm rot="10800000">
            <a:off x="533400" y="457200"/>
            <a:ext cx="4876800" cy="1143000"/>
          </a:xfrm>
          <a:prstGeom prst="curvedConnector3">
            <a:avLst>
              <a:gd name="adj1" fmla="val 133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Curved Connector 12"/>
          <p:cNvCxnSpPr/>
          <p:nvPr/>
        </p:nvCxnSpPr>
        <p:spPr>
          <a:xfrm rot="10800000">
            <a:off x="2286000" y="1905000"/>
            <a:ext cx="4724400" cy="1447800"/>
          </a:xfrm>
          <a:prstGeom prst="curvedConnector3">
            <a:avLst>
              <a:gd name="adj1" fmla="val 5000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9033" name="TextBox 14"/>
          <p:cNvSpPr txBox="1">
            <a:spLocks noChangeArrowheads="1"/>
          </p:cNvSpPr>
          <p:nvPr/>
        </p:nvSpPr>
        <p:spPr bwMode="auto">
          <a:xfrm>
            <a:off x="838200" y="6019800"/>
            <a:ext cx="7467600" cy="769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200">
                <a:solidFill>
                  <a:srgbClr val="000000"/>
                </a:solidFill>
                <a:latin typeface="Calibri" charset="0"/>
              </a:rPr>
              <a:t>Use interp2 to ask for the colors (possibly interpolated) from im1 at all the positions needed in im2</a:t>
            </a:r>
            <a:r>
              <a:rPr lang="ja-JP" altLang="en-US" sz="2200">
                <a:solidFill>
                  <a:srgbClr val="000000"/>
                </a:solidFill>
                <a:latin typeface="Calibri" charset="0"/>
              </a:rPr>
              <a:t>’</a:t>
            </a:r>
            <a:r>
              <a:rPr lang="en-US" altLang="ja-JP" sz="2200">
                <a:solidFill>
                  <a:srgbClr val="000000"/>
                </a:solidFill>
                <a:latin typeface="Calibri" charset="0"/>
              </a:rPr>
              <a:t>s reference frame.</a:t>
            </a:r>
            <a:endParaRPr lang="en-US" sz="2200">
              <a:solidFill>
                <a:srgbClr val="000000"/>
              </a:solidFill>
              <a:latin typeface="Calibri" charset="0"/>
            </a:endParaRPr>
          </a:p>
        </p:txBody>
      </p:sp>
    </p:spTree>
    <p:extLst>
      <p:ext uri="{BB962C8B-B14F-4D97-AF65-F5344CB8AC3E}">
        <p14:creationId xmlns:p14="http://schemas.microsoft.com/office/powerpoint/2010/main" val="2998046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p:txBody>
          <a:bodyPr/>
          <a:lstStyle/>
          <a:p>
            <a:pPr eaLnBrk="1" hangingPunct="1"/>
            <a:endParaRPr lang="en-US">
              <a:latin typeface="Calibri" charset="0"/>
            </a:endParaRPr>
          </a:p>
        </p:txBody>
      </p:sp>
      <p:pic>
        <p:nvPicPr>
          <p:cNvPr id="133122" name="Content Placeholder 3" descr="combo_statue.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914400" y="609600"/>
            <a:ext cx="7845425" cy="5745163"/>
          </a:xfrm>
        </p:spPr>
      </p:pic>
      <p:sp>
        <p:nvSpPr>
          <p:cNvPr id="5" name="Rectangle 4"/>
          <p:cNvSpPr/>
          <p:nvPr/>
        </p:nvSpPr>
        <p:spPr>
          <a:xfrm>
            <a:off x="3124200" y="838200"/>
            <a:ext cx="2819400" cy="22098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endParaRPr>
          </a:p>
        </p:txBody>
      </p:sp>
      <p:sp>
        <p:nvSpPr>
          <p:cNvPr id="133124" name="TextBox 1"/>
          <p:cNvSpPr txBox="1">
            <a:spLocks noChangeArrowheads="1"/>
          </p:cNvSpPr>
          <p:nvPr/>
        </p:nvSpPr>
        <p:spPr bwMode="auto">
          <a:xfrm>
            <a:off x="-1343025" y="8272463"/>
            <a:ext cx="185737"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endParaRPr lang="en-US"/>
          </a:p>
        </p:txBody>
      </p:sp>
    </p:spTree>
    <p:extLst>
      <p:ext uri="{BB962C8B-B14F-4D97-AF65-F5344CB8AC3E}">
        <p14:creationId xmlns:p14="http://schemas.microsoft.com/office/powerpoint/2010/main" val="34850438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Alignment</a:t>
            </a:r>
          </a:p>
        </p:txBody>
      </p:sp>
      <p:pic>
        <p:nvPicPr>
          <p:cNvPr id="4" name="Picture 3" descr="Screen Shot 2015-04-12 at 10.06.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0"/>
            <a:ext cx="8534400" cy="6311900"/>
          </a:xfrm>
          <a:prstGeom prst="rect">
            <a:avLst/>
          </a:prstGeom>
        </p:spPr>
      </p:pic>
      <p:sp>
        <p:nvSpPr>
          <p:cNvPr id="5" name="Rectangle 4"/>
          <p:cNvSpPr/>
          <p:nvPr/>
        </p:nvSpPr>
        <p:spPr>
          <a:xfrm>
            <a:off x="4572000" y="6298552"/>
            <a:ext cx="4572000" cy="646331"/>
          </a:xfrm>
          <a:prstGeom prst="rect">
            <a:avLst/>
          </a:prstGeom>
        </p:spPr>
        <p:txBody>
          <a:bodyPr>
            <a:spAutoFit/>
          </a:bodyPr>
          <a:lstStyle/>
          <a:p>
            <a:r>
              <a:rPr lang="en-US" dirty="0"/>
              <a:t>http://</a:t>
            </a:r>
            <a:r>
              <a:rPr lang="en-US" dirty="0" err="1"/>
              <a:t>www.inf.ethz.ch</a:t>
            </a:r>
            <a:r>
              <a:rPr lang="en-US" dirty="0"/>
              <a:t>/personal/</a:t>
            </a:r>
            <a:r>
              <a:rPr lang="en-US" dirty="0" err="1"/>
              <a:t>pomarc</a:t>
            </a:r>
            <a:r>
              <a:rPr lang="en-US" dirty="0"/>
              <a:t>/courses/</a:t>
            </a:r>
            <a:r>
              <a:rPr lang="en-US" dirty="0" err="1"/>
              <a:t>CompPhoto</a:t>
            </a:r>
            <a:r>
              <a:rPr lang="en-US" dirty="0"/>
              <a:t>/cpv03.pdf</a:t>
            </a:r>
          </a:p>
        </p:txBody>
      </p:sp>
    </p:spTree>
    <p:extLst>
      <p:ext uri="{BB962C8B-B14F-4D97-AF65-F5344CB8AC3E}">
        <p14:creationId xmlns:p14="http://schemas.microsoft.com/office/powerpoint/2010/main" val="2141111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457200" y="-228600"/>
            <a:ext cx="8229600" cy="1143000"/>
          </a:xfrm>
        </p:spPr>
        <p:txBody>
          <a:bodyPr/>
          <a:lstStyle/>
          <a:p>
            <a:pPr eaLnBrk="1" hangingPunct="1"/>
            <a:r>
              <a:rPr lang="en-US">
                <a:latin typeface="Calibri" charset="0"/>
              </a:rPr>
              <a:t>Mosaics: main steps</a:t>
            </a:r>
          </a:p>
        </p:txBody>
      </p:sp>
      <p:sp>
        <p:nvSpPr>
          <p:cNvPr id="126978" name="Content Placeholder 2"/>
          <p:cNvSpPr>
            <a:spLocks noGrp="1"/>
          </p:cNvSpPr>
          <p:nvPr>
            <p:ph idx="1"/>
          </p:nvPr>
        </p:nvSpPr>
        <p:spPr>
          <a:xfrm>
            <a:off x="457200" y="1095041"/>
            <a:ext cx="8229600" cy="4983163"/>
          </a:xfrm>
        </p:spPr>
        <p:txBody>
          <a:bodyPr>
            <a:normAutofit fontScale="92500" lnSpcReduction="10000"/>
          </a:bodyPr>
          <a:lstStyle/>
          <a:p>
            <a:pPr eaLnBrk="1" hangingPunct="1"/>
            <a:r>
              <a:rPr lang="en-US" sz="2200" b="1" dirty="0">
                <a:latin typeface="Calibri" charset="0"/>
              </a:rPr>
              <a:t>Collect correspondences (manually)</a:t>
            </a:r>
          </a:p>
          <a:p>
            <a:pPr eaLnBrk="1" hangingPunct="1"/>
            <a:r>
              <a:rPr lang="en-US" sz="2200" b="1" dirty="0">
                <a:solidFill>
                  <a:srgbClr val="FF0000"/>
                </a:solidFill>
                <a:latin typeface="Calibri" charset="0"/>
              </a:rPr>
              <a:t>Solve for </a:t>
            </a:r>
            <a:r>
              <a:rPr lang="en-US" sz="2200" b="1" dirty="0" err="1">
                <a:solidFill>
                  <a:srgbClr val="FF0000"/>
                </a:solidFill>
                <a:latin typeface="Calibri" charset="0"/>
              </a:rPr>
              <a:t>homography</a:t>
            </a:r>
            <a:r>
              <a:rPr lang="en-US" sz="2200" b="1" dirty="0">
                <a:solidFill>
                  <a:srgbClr val="FF0000"/>
                </a:solidFill>
                <a:latin typeface="Calibri" charset="0"/>
              </a:rPr>
              <a:t> matrix H</a:t>
            </a:r>
          </a:p>
          <a:p>
            <a:pPr lvl="1" eaLnBrk="1" hangingPunct="1"/>
            <a:r>
              <a:rPr lang="en-US" sz="2200" dirty="0">
                <a:solidFill>
                  <a:srgbClr val="FF0000"/>
                </a:solidFill>
                <a:latin typeface="Calibri" charset="0"/>
              </a:rPr>
              <a:t>Least squares solution</a:t>
            </a:r>
          </a:p>
          <a:p>
            <a:pPr eaLnBrk="1" hangingPunct="1"/>
            <a:r>
              <a:rPr lang="en-US" sz="2200" b="1" dirty="0">
                <a:latin typeface="Calibri" charset="0"/>
              </a:rPr>
              <a:t>Warp content from one image frame to the other to combine: say im1 into im2 reference frame</a:t>
            </a:r>
          </a:p>
          <a:p>
            <a:pPr lvl="1" eaLnBrk="1" hangingPunct="1"/>
            <a:r>
              <a:rPr lang="en-US" sz="2200" dirty="0">
                <a:latin typeface="Calibri" charset="0"/>
              </a:rPr>
              <a:t>Determine bounds of the new combined image</a:t>
            </a:r>
          </a:p>
          <a:p>
            <a:pPr lvl="2" eaLnBrk="1" hangingPunct="1"/>
            <a:r>
              <a:rPr lang="en-US" sz="2200" dirty="0">
                <a:latin typeface="Calibri" charset="0"/>
              </a:rPr>
              <a:t>Where will the corners of im1 fall in im2</a:t>
            </a:r>
            <a:r>
              <a:rPr lang="ja-JP" altLang="en-US" sz="2200" dirty="0">
                <a:latin typeface="Calibri" charset="0"/>
              </a:rPr>
              <a:t>’</a:t>
            </a:r>
            <a:r>
              <a:rPr lang="en-US" altLang="ja-JP" sz="2200" dirty="0">
                <a:latin typeface="Calibri" charset="0"/>
              </a:rPr>
              <a:t>s coordinate frame?</a:t>
            </a:r>
          </a:p>
          <a:p>
            <a:pPr lvl="2" eaLnBrk="1" hangingPunct="1"/>
            <a:r>
              <a:rPr lang="en-US" sz="2200" dirty="0">
                <a:latin typeface="Calibri" charset="0"/>
              </a:rPr>
              <a:t>We will attempt to lookup colors for any of these positions we can get from im1. : </a:t>
            </a:r>
            <a:r>
              <a:rPr lang="en-US" sz="2200" dirty="0" err="1">
                <a:latin typeface="Courier New" charset="0"/>
                <a:cs typeface="Courier New" charset="0"/>
              </a:rPr>
              <a:t>meshgrid</a:t>
            </a:r>
            <a:endParaRPr lang="en-US" sz="2200" dirty="0">
              <a:latin typeface="Courier New" charset="0"/>
              <a:cs typeface="Courier New" charset="0"/>
            </a:endParaRPr>
          </a:p>
          <a:p>
            <a:pPr lvl="1" eaLnBrk="1" hangingPunct="1"/>
            <a:r>
              <a:rPr lang="en-US" sz="2200" dirty="0">
                <a:latin typeface="Calibri" charset="0"/>
              </a:rPr>
              <a:t>Compute coordinates in im1</a:t>
            </a:r>
            <a:r>
              <a:rPr lang="ja-JP" altLang="en-US" sz="2200" dirty="0">
                <a:latin typeface="Calibri" charset="0"/>
              </a:rPr>
              <a:t>’</a:t>
            </a:r>
            <a:r>
              <a:rPr lang="en-US" altLang="ja-JP" sz="2200" dirty="0">
                <a:latin typeface="Calibri" charset="0"/>
              </a:rPr>
              <a:t>s reference frame (via </a:t>
            </a:r>
            <a:r>
              <a:rPr lang="en-US" altLang="ja-JP" sz="2200" dirty="0" err="1">
                <a:latin typeface="Calibri" charset="0"/>
              </a:rPr>
              <a:t>homography</a:t>
            </a:r>
            <a:r>
              <a:rPr lang="en-US" altLang="ja-JP" sz="2200" dirty="0">
                <a:latin typeface="Calibri" charset="0"/>
              </a:rPr>
              <a:t>) for all points in that range: H</a:t>
            </a:r>
            <a:r>
              <a:rPr lang="en-US" altLang="ja-JP" sz="2200" baseline="30000" dirty="0">
                <a:latin typeface="Calibri" charset="0"/>
              </a:rPr>
              <a:t>-1</a:t>
            </a:r>
          </a:p>
          <a:p>
            <a:pPr lvl="1" eaLnBrk="1" hangingPunct="1"/>
            <a:r>
              <a:rPr lang="en-US" sz="2200" dirty="0">
                <a:latin typeface="Calibri" charset="0"/>
              </a:rPr>
              <a:t>Lookup all colors for all these positions from im1</a:t>
            </a:r>
          </a:p>
          <a:p>
            <a:pPr lvl="2" eaLnBrk="1" hangingPunct="1"/>
            <a:r>
              <a:rPr lang="en-US" sz="2200" dirty="0">
                <a:latin typeface="Calibri" charset="0"/>
              </a:rPr>
              <a:t>Inverse warp : </a:t>
            </a:r>
            <a:r>
              <a:rPr lang="en-US" sz="2200" dirty="0">
                <a:latin typeface="Courier New" charset="0"/>
                <a:cs typeface="Courier New" charset="0"/>
              </a:rPr>
              <a:t>interp2 </a:t>
            </a:r>
            <a:r>
              <a:rPr lang="en-US" sz="2200" dirty="0">
                <a:latin typeface="Calibri" charset="0"/>
                <a:cs typeface="Courier New" charset="0"/>
              </a:rPr>
              <a:t>(watch for nans : </a:t>
            </a:r>
            <a:r>
              <a:rPr lang="en-US" sz="2200" dirty="0" err="1">
                <a:latin typeface="Courier New" charset="0"/>
                <a:cs typeface="Courier New" charset="0"/>
              </a:rPr>
              <a:t>isnan</a:t>
            </a:r>
            <a:r>
              <a:rPr lang="en-US" sz="2200" dirty="0">
                <a:latin typeface="Calibri" charset="0"/>
                <a:cs typeface="Courier New" charset="0"/>
              </a:rPr>
              <a:t>)</a:t>
            </a:r>
          </a:p>
          <a:p>
            <a:pPr eaLnBrk="1" hangingPunct="1"/>
            <a:r>
              <a:rPr lang="en-US" sz="2200" b="1" dirty="0">
                <a:latin typeface="Calibri" charset="0"/>
              </a:rPr>
              <a:t>Overlay im2 content onto the warped im1 content.</a:t>
            </a:r>
          </a:p>
          <a:p>
            <a:pPr lvl="1" eaLnBrk="1" hangingPunct="1"/>
            <a:r>
              <a:rPr lang="en-US" sz="2200" dirty="0">
                <a:latin typeface="Calibri" charset="0"/>
              </a:rPr>
              <a:t>Careful about new bounds of the output image: minx, </a:t>
            </a:r>
            <a:r>
              <a:rPr lang="en-US" sz="2200" dirty="0" err="1">
                <a:latin typeface="Calibri" charset="0"/>
              </a:rPr>
              <a:t>miny</a:t>
            </a:r>
            <a:endParaRPr lang="en-US" sz="2200" dirty="0">
              <a:latin typeface="Calibri" charset="0"/>
            </a:endParaRPr>
          </a:p>
        </p:txBody>
      </p:sp>
      <p:cxnSp>
        <p:nvCxnSpPr>
          <p:cNvPr id="3" name="Straight Arrow Connector 2"/>
          <p:cNvCxnSpPr/>
          <p:nvPr/>
        </p:nvCxnSpPr>
        <p:spPr>
          <a:xfrm flipV="1">
            <a:off x="4580919" y="1212858"/>
            <a:ext cx="2540198" cy="38526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7121117" y="914400"/>
            <a:ext cx="1412807" cy="523220"/>
          </a:xfrm>
          <a:prstGeom prst="rect">
            <a:avLst/>
          </a:prstGeom>
          <a:noFill/>
        </p:spPr>
        <p:txBody>
          <a:bodyPr wrap="square" rtlCol="0">
            <a:spAutoFit/>
          </a:bodyPr>
          <a:lstStyle/>
          <a:p>
            <a:r>
              <a:rPr lang="en-US" sz="2800" dirty="0"/>
              <a:t>How??</a:t>
            </a:r>
          </a:p>
        </p:txBody>
      </p:sp>
    </p:spTree>
    <p:extLst>
      <p:ext uri="{BB962C8B-B14F-4D97-AF65-F5344CB8AC3E}">
        <p14:creationId xmlns:p14="http://schemas.microsoft.com/office/powerpoint/2010/main" val="742522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dirty="0"/>
              <a:t>	</a:t>
            </a:r>
          </a:p>
          <a:p>
            <a:pPr>
              <a:buNone/>
            </a:pPr>
            <a:r>
              <a:rPr lang="en-US" dirty="0"/>
              <a:t>	Fitting: find the parameters of a model that best fit the data</a:t>
            </a:r>
          </a:p>
          <a:p>
            <a:pPr>
              <a:buNone/>
            </a:pPr>
            <a:endParaRPr lang="en-US" dirty="0"/>
          </a:p>
          <a:p>
            <a:pPr>
              <a:buNone/>
            </a:pPr>
            <a:endParaRPr lang="en-US" dirty="0"/>
          </a:p>
          <a:p>
            <a:pPr>
              <a:buNone/>
            </a:pPr>
            <a:r>
              <a:rPr lang="en-US" dirty="0"/>
              <a:t>	Alignment: find the parameters of the transformation that best align matched points</a:t>
            </a:r>
          </a:p>
          <a:p>
            <a:pPr lvl="1">
              <a:buNone/>
            </a:pPr>
            <a:endParaRPr lang="en-US" dirty="0"/>
          </a:p>
          <a:p>
            <a:pPr lvl="2"/>
            <a:endParaRPr lang="en-US" dirty="0"/>
          </a:p>
        </p:txBody>
      </p:sp>
      <p:sp>
        <p:nvSpPr>
          <p:cNvPr id="4" name="Title 3"/>
          <p:cNvSpPr>
            <a:spLocks noGrp="1"/>
          </p:cNvSpPr>
          <p:nvPr>
            <p:ph type="title"/>
          </p:nvPr>
        </p:nvSpPr>
        <p:spPr/>
        <p:txBody>
          <a:bodyPr/>
          <a:lstStyle/>
          <a:p>
            <a:r>
              <a:rPr lang="en-US" dirty="0"/>
              <a:t>Common problems in vision</a:t>
            </a:r>
          </a:p>
        </p:txBody>
      </p:sp>
    </p:spTree>
    <p:extLst>
      <p:ext uri="{BB962C8B-B14F-4D97-AF65-F5344CB8AC3E}">
        <p14:creationId xmlns:p14="http://schemas.microsoft.com/office/powerpoint/2010/main" val="189106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a:t>
            </a:r>
          </a:p>
        </p:txBody>
      </p:sp>
      <p:sp>
        <p:nvSpPr>
          <p:cNvPr id="3" name="Content Placeholder 2"/>
          <p:cNvSpPr>
            <a:spLocks noGrp="1"/>
          </p:cNvSpPr>
          <p:nvPr>
            <p:ph idx="1"/>
          </p:nvPr>
        </p:nvSpPr>
        <p:spPr>
          <a:xfrm>
            <a:off x="457200" y="914400"/>
            <a:ext cx="8229600" cy="5867400"/>
          </a:xfrm>
        </p:spPr>
        <p:txBody>
          <a:bodyPr>
            <a:normAutofit lnSpcReduction="10000"/>
          </a:bodyPr>
          <a:lstStyle/>
          <a:p>
            <a:endParaRPr lang="en-US" dirty="0"/>
          </a:p>
          <a:p>
            <a:r>
              <a:rPr lang="en-US" dirty="0"/>
              <a:t>Alignment: find parameters of model that maps one set of points to another</a:t>
            </a:r>
          </a:p>
          <a:p>
            <a:endParaRPr lang="en-US" dirty="0"/>
          </a:p>
          <a:p>
            <a:r>
              <a:rPr lang="en-US" dirty="0"/>
              <a:t>Typically want to solve for a global transformation that accounts for *most* true correspondences</a:t>
            </a:r>
          </a:p>
          <a:p>
            <a:endParaRPr lang="en-US" dirty="0"/>
          </a:p>
          <a:p>
            <a:r>
              <a:rPr lang="en-US" dirty="0"/>
              <a:t>Difficulties</a:t>
            </a:r>
          </a:p>
          <a:p>
            <a:pPr lvl="1"/>
            <a:r>
              <a:rPr lang="en-US" dirty="0"/>
              <a:t>Noise (typically 1-3 pixels)</a:t>
            </a:r>
          </a:p>
          <a:p>
            <a:pPr lvl="1"/>
            <a:r>
              <a:rPr lang="en-US" dirty="0"/>
              <a:t>Outliers (often 50%)</a:t>
            </a:r>
          </a:p>
          <a:p>
            <a:endParaRPr lang="en-US" dirty="0"/>
          </a:p>
        </p:txBody>
      </p:sp>
    </p:spTree>
    <p:extLst>
      <p:ext uri="{BB962C8B-B14F-4D97-AF65-F5344CB8AC3E}">
        <p14:creationId xmlns:p14="http://schemas.microsoft.com/office/powerpoint/2010/main" val="349694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transformations</a:t>
            </a:r>
          </a:p>
        </p:txBody>
      </p:sp>
      <p:pic>
        <p:nvPicPr>
          <p:cNvPr id="4" name="Picture 4" descr="IMG_0105"/>
          <p:cNvPicPr>
            <a:picLocks noChangeAspect="1" noChangeArrowheads="1"/>
          </p:cNvPicPr>
          <p:nvPr/>
        </p:nvPicPr>
        <p:blipFill>
          <a:blip r:embed="rId2" cstate="print"/>
          <a:srcRect/>
          <a:stretch>
            <a:fillRect/>
          </a:stretch>
        </p:blipFill>
        <p:spPr bwMode="auto">
          <a:xfrm>
            <a:off x="587834" y="3705680"/>
            <a:ext cx="2038350" cy="1530350"/>
          </a:xfrm>
          <a:prstGeom prst="rect">
            <a:avLst/>
          </a:prstGeom>
          <a:noFill/>
          <a:ln w="9525">
            <a:noFill/>
            <a:miter lim="800000"/>
            <a:headEnd/>
            <a:tailEnd/>
          </a:ln>
        </p:spPr>
      </p:pic>
      <p:pic>
        <p:nvPicPr>
          <p:cNvPr id="5" name="Picture 5" descr="IMG_0102"/>
          <p:cNvPicPr>
            <a:picLocks noChangeAspect="1" noChangeArrowheads="1"/>
          </p:cNvPicPr>
          <p:nvPr/>
        </p:nvPicPr>
        <p:blipFill>
          <a:blip r:embed="rId3" cstate="print"/>
          <a:srcRect/>
          <a:stretch>
            <a:fillRect/>
          </a:stretch>
        </p:blipFill>
        <p:spPr bwMode="auto">
          <a:xfrm>
            <a:off x="587834" y="1981200"/>
            <a:ext cx="2038350" cy="1530350"/>
          </a:xfrm>
          <a:prstGeom prst="rect">
            <a:avLst/>
          </a:prstGeom>
          <a:noFill/>
          <a:ln w="9525">
            <a:noFill/>
            <a:miter lim="800000"/>
            <a:headEnd/>
            <a:tailEnd/>
          </a:ln>
        </p:spPr>
      </p:pic>
      <p:pic>
        <p:nvPicPr>
          <p:cNvPr id="6" name="Picture 6" descr="pan3"/>
          <p:cNvPicPr>
            <a:picLocks noChangeAspect="1" noChangeArrowheads="1"/>
          </p:cNvPicPr>
          <p:nvPr/>
        </p:nvPicPr>
        <p:blipFill>
          <a:blip r:embed="rId4" cstate="print"/>
          <a:srcRect/>
          <a:stretch>
            <a:fillRect/>
          </a:stretch>
        </p:blipFill>
        <p:spPr bwMode="auto">
          <a:xfrm>
            <a:off x="4191003" y="2552019"/>
            <a:ext cx="4342683" cy="2019981"/>
          </a:xfrm>
          <a:prstGeom prst="rect">
            <a:avLst/>
          </a:prstGeom>
          <a:noFill/>
          <a:ln w="9525">
            <a:noFill/>
            <a:miter lim="800000"/>
            <a:headEnd/>
            <a:tailEnd/>
          </a:ln>
        </p:spPr>
      </p:pic>
      <p:sp>
        <p:nvSpPr>
          <p:cNvPr id="7" name="Right Arrow 6"/>
          <p:cNvSpPr/>
          <p:nvPr/>
        </p:nvSpPr>
        <p:spPr>
          <a:xfrm>
            <a:off x="3091548" y="3276601"/>
            <a:ext cx="642258" cy="642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3183534" y="2667000"/>
            <a:ext cx="397866" cy="646331"/>
          </a:xfrm>
          <a:prstGeom prst="rect">
            <a:avLst/>
          </a:prstGeom>
          <a:noFill/>
        </p:spPr>
        <p:txBody>
          <a:bodyPr wrap="none" rtlCol="0">
            <a:spAutoFit/>
          </a:bodyPr>
          <a:lstStyle/>
          <a:p>
            <a:r>
              <a:rPr lang="en-US" sz="3600" b="1"/>
              <a:t>?</a:t>
            </a:r>
          </a:p>
        </p:txBody>
      </p:sp>
    </p:spTree>
    <p:extLst>
      <p:ext uri="{BB962C8B-B14F-4D97-AF65-F5344CB8AC3E}">
        <p14:creationId xmlns:p14="http://schemas.microsoft.com/office/powerpoint/2010/main" val="1143063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954" name="Picture 10"/>
          <p:cNvPicPr>
            <a:picLocks noChangeAspect="1" noChangeArrowheads="1"/>
          </p:cNvPicPr>
          <p:nvPr/>
        </p:nvPicPr>
        <p:blipFill>
          <a:blip r:embed="rId2" cstate="print"/>
          <a:srcRect/>
          <a:stretch>
            <a:fillRect/>
          </a:stretch>
        </p:blipFill>
        <p:spPr bwMode="auto">
          <a:xfrm>
            <a:off x="228600" y="6368144"/>
            <a:ext cx="1125111" cy="404812"/>
          </a:xfrm>
          <a:prstGeom prst="rect">
            <a:avLst/>
          </a:prstGeom>
          <a:noFill/>
          <a:ln w="9525">
            <a:noFill/>
            <a:miter lim="800000"/>
            <a:headEnd/>
            <a:tailEnd/>
          </a:ln>
        </p:spPr>
      </p:pic>
      <p:pic>
        <p:nvPicPr>
          <p:cNvPr id="338953" name="Picture 9"/>
          <p:cNvPicPr>
            <a:picLocks noChangeAspect="1" noChangeArrowheads="1"/>
          </p:cNvPicPr>
          <p:nvPr/>
        </p:nvPicPr>
        <p:blipFill>
          <a:blip r:embed="rId3" cstate="print"/>
          <a:srcRect/>
          <a:stretch>
            <a:fillRect/>
          </a:stretch>
        </p:blipFill>
        <p:spPr bwMode="auto">
          <a:xfrm>
            <a:off x="4733925" y="1393372"/>
            <a:ext cx="3952875" cy="2171700"/>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p:spPr>
      </p:pic>
      <p:sp>
        <p:nvSpPr>
          <p:cNvPr id="2" name="Title 1"/>
          <p:cNvSpPr>
            <a:spLocks noGrp="1"/>
          </p:cNvSpPr>
          <p:nvPr>
            <p:ph type="title"/>
          </p:nvPr>
        </p:nvSpPr>
        <p:spPr>
          <a:xfrm>
            <a:off x="457200" y="76200"/>
            <a:ext cx="8229600" cy="1143000"/>
          </a:xfrm>
        </p:spPr>
        <p:txBody>
          <a:bodyPr/>
          <a:lstStyle/>
          <a:p>
            <a:r>
              <a:rPr lang="en-US" dirty="0"/>
              <a:t>Simple case: translations</a:t>
            </a:r>
          </a:p>
        </p:txBody>
      </p:sp>
      <p:pic>
        <p:nvPicPr>
          <p:cNvPr id="338947" name="Picture 3"/>
          <p:cNvPicPr>
            <a:picLocks noChangeAspect="1" noChangeArrowheads="1"/>
          </p:cNvPicPr>
          <p:nvPr/>
        </p:nvPicPr>
        <p:blipFill>
          <a:blip r:embed="rId4" cstate="print"/>
          <a:srcRect/>
          <a:stretch>
            <a:fillRect/>
          </a:stretch>
        </p:blipFill>
        <p:spPr bwMode="auto">
          <a:xfrm>
            <a:off x="314325" y="1393372"/>
            <a:ext cx="3933825" cy="2181225"/>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p:spPr>
      </p:pic>
      <p:grpSp>
        <p:nvGrpSpPr>
          <p:cNvPr id="53" name="Group 52"/>
          <p:cNvGrpSpPr/>
          <p:nvPr/>
        </p:nvGrpSpPr>
        <p:grpSpPr>
          <a:xfrm>
            <a:off x="2818039" y="1371600"/>
            <a:ext cx="3635828" cy="1850572"/>
            <a:chOff x="2732314" y="1654628"/>
            <a:chExt cx="3635828" cy="1850572"/>
          </a:xfrm>
        </p:grpSpPr>
        <p:cxnSp>
          <p:nvCxnSpPr>
            <p:cNvPr id="11" name="Straight Connector 10"/>
            <p:cNvCxnSpPr/>
            <p:nvPr/>
          </p:nvCxnSpPr>
          <p:spPr>
            <a:xfrm flipV="1">
              <a:off x="3635830" y="1719943"/>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559628" y="1905000"/>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085114" y="1654628"/>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flipV="1">
              <a:off x="3766458" y="2122715"/>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3690256" y="2307772"/>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215742" y="2057400"/>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flipV="1">
              <a:off x="3679372" y="2656115"/>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603170" y="2841172"/>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128656" y="2590800"/>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flipV="1">
              <a:off x="3733798" y="2971799"/>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3657596" y="3156856"/>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183082" y="2906484"/>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V="1">
              <a:off x="2808516" y="2862943"/>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2732314" y="3048000"/>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257800" y="2797628"/>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flipV="1">
              <a:off x="3559630" y="3167743"/>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483428" y="3352800"/>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008914" y="3102428"/>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Picture 3"/>
          <p:cNvPicPr>
            <a:picLocks noChangeAspect="1" noChangeArrowheads="1"/>
          </p:cNvPicPr>
          <p:nvPr/>
        </p:nvPicPr>
        <p:blipFill>
          <a:blip r:embed="rId4" cstate="print"/>
          <a:srcRect/>
          <a:stretch>
            <a:fillRect/>
          </a:stretch>
        </p:blipFill>
        <p:spPr bwMode="auto">
          <a:xfrm>
            <a:off x="323850" y="3984172"/>
            <a:ext cx="3933825" cy="2181225"/>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p:spPr>
      </p:pic>
      <p:pic>
        <p:nvPicPr>
          <p:cNvPr id="56" name="Picture 9"/>
          <p:cNvPicPr>
            <a:picLocks noChangeAspect="1" noChangeArrowheads="1"/>
          </p:cNvPicPr>
          <p:nvPr/>
        </p:nvPicPr>
        <p:blipFill>
          <a:blip r:embed="rId3" cstate="print"/>
          <a:srcRect/>
          <a:stretch>
            <a:fillRect/>
          </a:stretch>
        </p:blipFill>
        <p:spPr bwMode="auto">
          <a:xfrm>
            <a:off x="314325" y="3984172"/>
            <a:ext cx="3952875" cy="2171700"/>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p:spPr>
      </p:pic>
      <p:cxnSp>
        <p:nvCxnSpPr>
          <p:cNvPr id="59" name="Straight Arrow Connector 58"/>
          <p:cNvCxnSpPr/>
          <p:nvPr/>
        </p:nvCxnSpPr>
        <p:spPr>
          <a:xfrm>
            <a:off x="314325" y="6193972"/>
            <a:ext cx="1883229" cy="261257"/>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6553200" y="4778514"/>
            <a:ext cx="2359172" cy="707886"/>
            <a:chOff x="6553200" y="4267200"/>
            <a:chExt cx="2359172" cy="707886"/>
          </a:xfrm>
        </p:grpSpPr>
        <p:sp>
          <p:nvSpPr>
            <p:cNvPr id="63" name="TextBox 62"/>
            <p:cNvSpPr txBox="1"/>
            <p:nvPr/>
          </p:nvSpPr>
          <p:spPr>
            <a:xfrm>
              <a:off x="6553200" y="4267200"/>
              <a:ext cx="2359172" cy="707886"/>
            </a:xfrm>
            <a:prstGeom prst="rect">
              <a:avLst/>
            </a:prstGeom>
            <a:noFill/>
          </p:spPr>
          <p:txBody>
            <a:bodyPr wrap="none" rtlCol="0">
              <a:spAutoFit/>
            </a:bodyPr>
            <a:lstStyle/>
            <a:p>
              <a:r>
                <a:rPr lang="en-US" sz="2000" b="1" dirty="0"/>
                <a:t>How do we solve for</a:t>
              </a:r>
            </a:p>
            <a:p>
              <a:r>
                <a:rPr lang="en-US" sz="2000" b="1" dirty="0"/>
                <a:t>                    ? </a:t>
              </a:r>
            </a:p>
          </p:txBody>
        </p:sp>
        <p:pic>
          <p:nvPicPr>
            <p:cNvPr id="64" name="Picture 10"/>
            <p:cNvPicPr>
              <a:picLocks noChangeAspect="1" noChangeArrowheads="1"/>
            </p:cNvPicPr>
            <p:nvPr/>
          </p:nvPicPr>
          <p:blipFill>
            <a:blip r:embed="rId2" cstate="print"/>
            <a:srcRect/>
            <a:stretch>
              <a:fillRect/>
            </a:stretch>
          </p:blipFill>
          <p:spPr bwMode="auto">
            <a:xfrm>
              <a:off x="6901542" y="4631283"/>
              <a:ext cx="856090" cy="308018"/>
            </a:xfrm>
            <a:prstGeom prst="rect">
              <a:avLst/>
            </a:prstGeom>
            <a:noFill/>
            <a:ln w="9525">
              <a:noFill/>
              <a:miter lim="800000"/>
              <a:headEnd/>
              <a:tailEnd/>
            </a:ln>
          </p:spPr>
        </p:pic>
      </p:grpSp>
    </p:spTree>
    <p:extLst>
      <p:ext uri="{BB962C8B-B14F-4D97-AF65-F5344CB8AC3E}">
        <p14:creationId xmlns:p14="http://schemas.microsoft.com/office/powerpoint/2010/main" val="49239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nodeType="clickEffect">
                                  <p:stCondLst>
                                    <p:cond delay="0"/>
                                  </p:stCondLst>
                                  <p:childTnLst>
                                    <p:animMotion origin="layout" path="M 4.16667E-6 4.44444E-6 L 0.20885 0.04166 " pathEditMode="relative" rAng="0" ptsTypes="AA">
                                      <p:cBhvr>
                                        <p:cTn id="21" dur="2000" fill="hold"/>
                                        <p:tgtEl>
                                          <p:spTgt spid="56"/>
                                        </p:tgtEl>
                                        <p:attrNameLst>
                                          <p:attrName>ppt_x</p:attrName>
                                          <p:attrName>ppt_y</p:attrName>
                                        </p:attrNameLst>
                                      </p:cBhvr>
                                      <p:rCtr x="10400" y="2100"/>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par>
                                <p:cTn id="27" presetID="10" presetClass="entr" presetSubtype="0" fill="hold" nodeType="withEffect">
                                  <p:stCondLst>
                                    <p:cond delay="0"/>
                                  </p:stCondLst>
                                  <p:childTnLst>
                                    <p:set>
                                      <p:cBhvr>
                                        <p:cTn id="28" dur="1" fill="hold">
                                          <p:stCondLst>
                                            <p:cond delay="0"/>
                                          </p:stCondLst>
                                        </p:cTn>
                                        <p:tgtEl>
                                          <p:spTgt spid="338954"/>
                                        </p:tgtEl>
                                        <p:attrNameLst>
                                          <p:attrName>style.visibility</p:attrName>
                                        </p:attrNameLst>
                                      </p:cBhvr>
                                      <p:to>
                                        <p:strVal val="visible"/>
                                      </p:to>
                                    </p:set>
                                    <p:animEffect transition="in" filter="fade">
                                      <p:cBhvr>
                                        <p:cTn id="29" dur="500"/>
                                        <p:tgtEl>
                                          <p:spTgt spid="33895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6"/>
          <p:cNvGrpSpPr/>
          <p:nvPr/>
        </p:nvGrpSpPr>
        <p:grpSpPr>
          <a:xfrm>
            <a:off x="858976" y="4953000"/>
            <a:ext cx="7904024" cy="1524000"/>
            <a:chOff x="858976" y="5105400"/>
            <a:chExt cx="7904024" cy="1524000"/>
          </a:xfrm>
        </p:grpSpPr>
        <p:sp>
          <p:nvSpPr>
            <p:cNvPr id="53" name="TextBox 52"/>
            <p:cNvSpPr txBox="1"/>
            <p:nvPr/>
          </p:nvSpPr>
          <p:spPr>
            <a:xfrm>
              <a:off x="858976" y="5619690"/>
              <a:ext cx="2493824" cy="400110"/>
            </a:xfrm>
            <a:prstGeom prst="rect">
              <a:avLst/>
            </a:prstGeom>
            <a:noFill/>
          </p:spPr>
          <p:txBody>
            <a:bodyPr wrap="none" rtlCol="0">
              <a:spAutoFit/>
            </a:bodyPr>
            <a:lstStyle/>
            <a:p>
              <a:r>
                <a:rPr lang="en-US" sz="2000" dirty="0"/>
                <a:t>Mean displacement = </a:t>
              </a:r>
              <a:endParaRPr lang="en-US" sz="2000" i="1" dirty="0"/>
            </a:p>
          </p:txBody>
        </p:sp>
        <p:pic>
          <p:nvPicPr>
            <p:cNvPr id="51" name="Picture 10"/>
            <p:cNvPicPr>
              <a:picLocks noChangeAspect="1" noChangeArrowheads="1"/>
            </p:cNvPicPr>
            <p:nvPr/>
          </p:nvPicPr>
          <p:blipFill>
            <a:blip r:embed="rId2" cstate="print"/>
            <a:srcRect/>
            <a:stretch>
              <a:fillRect/>
            </a:stretch>
          </p:blipFill>
          <p:spPr bwMode="auto">
            <a:xfrm>
              <a:off x="3162298" y="5105400"/>
              <a:ext cx="5600702" cy="1524000"/>
            </a:xfrm>
            <a:prstGeom prst="rect">
              <a:avLst/>
            </a:prstGeom>
            <a:noFill/>
            <a:ln w="9525">
              <a:noFill/>
              <a:miter lim="800000"/>
              <a:headEnd/>
              <a:tailEnd/>
            </a:ln>
          </p:spPr>
        </p:pic>
      </p:grpSp>
      <p:sp>
        <p:nvSpPr>
          <p:cNvPr id="54" name="Rectangle 53"/>
          <p:cNvSpPr/>
          <p:nvPr/>
        </p:nvSpPr>
        <p:spPr>
          <a:xfrm>
            <a:off x="533400" y="5410200"/>
            <a:ext cx="27432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340994" name="Picture 2"/>
          <p:cNvPicPr>
            <a:picLocks noChangeAspect="1" noChangeArrowheads="1"/>
          </p:cNvPicPr>
          <p:nvPr/>
        </p:nvPicPr>
        <p:blipFill>
          <a:blip r:embed="rId3" cstate="print"/>
          <a:srcRect/>
          <a:stretch>
            <a:fillRect/>
          </a:stretch>
        </p:blipFill>
        <p:spPr bwMode="auto">
          <a:xfrm>
            <a:off x="990600" y="5334000"/>
            <a:ext cx="2114550" cy="578843"/>
          </a:xfrm>
          <a:prstGeom prst="rect">
            <a:avLst/>
          </a:prstGeom>
          <a:noFill/>
          <a:ln w="9525">
            <a:noFill/>
            <a:miter lim="800000"/>
            <a:headEnd/>
            <a:tailEnd/>
          </a:ln>
        </p:spPr>
      </p:pic>
      <p:pic>
        <p:nvPicPr>
          <p:cNvPr id="338953" name="Picture 9"/>
          <p:cNvPicPr>
            <a:picLocks noChangeAspect="1" noChangeArrowheads="1"/>
          </p:cNvPicPr>
          <p:nvPr/>
        </p:nvPicPr>
        <p:blipFill>
          <a:blip r:embed="rId4" cstate="print"/>
          <a:srcRect/>
          <a:stretch>
            <a:fillRect/>
          </a:stretch>
        </p:blipFill>
        <p:spPr bwMode="auto">
          <a:xfrm>
            <a:off x="4733925" y="1393372"/>
            <a:ext cx="3952875" cy="2171700"/>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p:spPr>
      </p:pic>
      <p:sp>
        <p:nvSpPr>
          <p:cNvPr id="2" name="Title 1"/>
          <p:cNvSpPr>
            <a:spLocks noGrp="1"/>
          </p:cNvSpPr>
          <p:nvPr>
            <p:ph type="title"/>
          </p:nvPr>
        </p:nvSpPr>
        <p:spPr>
          <a:xfrm>
            <a:off x="457200" y="76200"/>
            <a:ext cx="8229600" cy="1143000"/>
          </a:xfrm>
        </p:spPr>
        <p:txBody>
          <a:bodyPr/>
          <a:lstStyle/>
          <a:p>
            <a:r>
              <a:rPr lang="en-US" dirty="0"/>
              <a:t>Simple case: translations</a:t>
            </a:r>
          </a:p>
        </p:txBody>
      </p:sp>
      <p:pic>
        <p:nvPicPr>
          <p:cNvPr id="338947" name="Picture 3"/>
          <p:cNvPicPr>
            <a:picLocks noChangeAspect="1" noChangeArrowheads="1"/>
          </p:cNvPicPr>
          <p:nvPr/>
        </p:nvPicPr>
        <p:blipFill>
          <a:blip r:embed="rId5" cstate="print"/>
          <a:srcRect/>
          <a:stretch>
            <a:fillRect/>
          </a:stretch>
        </p:blipFill>
        <p:spPr bwMode="auto">
          <a:xfrm>
            <a:off x="314325" y="1393372"/>
            <a:ext cx="3933825" cy="2181225"/>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p:spPr>
      </p:pic>
      <p:grpSp>
        <p:nvGrpSpPr>
          <p:cNvPr id="3" name="Group 52"/>
          <p:cNvGrpSpPr/>
          <p:nvPr/>
        </p:nvGrpSpPr>
        <p:grpSpPr>
          <a:xfrm>
            <a:off x="2818039" y="1371600"/>
            <a:ext cx="3635828" cy="1850572"/>
            <a:chOff x="2732314" y="1654628"/>
            <a:chExt cx="3635828" cy="1850572"/>
          </a:xfrm>
        </p:grpSpPr>
        <p:cxnSp>
          <p:nvCxnSpPr>
            <p:cNvPr id="11" name="Straight Connector 10"/>
            <p:cNvCxnSpPr/>
            <p:nvPr/>
          </p:nvCxnSpPr>
          <p:spPr>
            <a:xfrm flipV="1">
              <a:off x="3635830" y="1719943"/>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559628" y="1905000"/>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085114" y="1654628"/>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flipV="1">
              <a:off x="3766458" y="2122715"/>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3690256" y="2307772"/>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215742" y="2057400"/>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flipV="1">
              <a:off x="3679372" y="2656115"/>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603170" y="2841172"/>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128656" y="2590800"/>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flipV="1">
              <a:off x="3733798" y="2971799"/>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3657596" y="3156856"/>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183082" y="2906484"/>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V="1">
              <a:off x="2808516" y="2862943"/>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2732314" y="3048000"/>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257800" y="2797628"/>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flipV="1">
              <a:off x="3559630" y="3167743"/>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483428" y="3352800"/>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008914" y="3102428"/>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9970" name="Picture 2"/>
          <p:cNvPicPr>
            <a:picLocks noChangeAspect="1" noChangeArrowheads="1"/>
          </p:cNvPicPr>
          <p:nvPr/>
        </p:nvPicPr>
        <p:blipFill>
          <a:blip r:embed="rId6" cstate="print"/>
          <a:srcRect/>
          <a:stretch>
            <a:fillRect/>
          </a:stretch>
        </p:blipFill>
        <p:spPr bwMode="auto">
          <a:xfrm>
            <a:off x="3048000" y="1184974"/>
            <a:ext cx="920212" cy="339026"/>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339972" name="Picture 4"/>
          <p:cNvPicPr>
            <a:picLocks noChangeAspect="1" noChangeArrowheads="1"/>
          </p:cNvPicPr>
          <p:nvPr/>
        </p:nvPicPr>
        <p:blipFill>
          <a:blip r:embed="rId7" cstate="print"/>
          <a:srcRect/>
          <a:stretch>
            <a:fillRect/>
          </a:stretch>
        </p:blipFill>
        <p:spPr bwMode="auto">
          <a:xfrm>
            <a:off x="5753100" y="947058"/>
            <a:ext cx="952500" cy="39553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339973" name="Picture 5"/>
          <p:cNvPicPr>
            <a:picLocks noChangeAspect="1" noChangeArrowheads="1"/>
          </p:cNvPicPr>
          <p:nvPr/>
        </p:nvPicPr>
        <p:blipFill>
          <a:blip r:embed="rId8" cstate="print"/>
          <a:srcRect/>
          <a:stretch>
            <a:fillRect/>
          </a:stretch>
        </p:blipFill>
        <p:spPr bwMode="auto">
          <a:xfrm>
            <a:off x="2743200" y="1905000"/>
            <a:ext cx="936356" cy="347096"/>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339974" name="Picture 6"/>
          <p:cNvPicPr>
            <a:picLocks noChangeAspect="1" noChangeArrowheads="1"/>
          </p:cNvPicPr>
          <p:nvPr/>
        </p:nvPicPr>
        <p:blipFill>
          <a:blip r:embed="rId9" cstate="print"/>
          <a:srcRect/>
          <a:stretch>
            <a:fillRect/>
          </a:stretch>
        </p:blipFill>
        <p:spPr bwMode="auto">
          <a:xfrm>
            <a:off x="6516320" y="1632858"/>
            <a:ext cx="940394" cy="367278"/>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339975" name="Picture 7"/>
          <p:cNvPicPr>
            <a:picLocks noChangeAspect="1" noChangeArrowheads="1"/>
          </p:cNvPicPr>
          <p:nvPr/>
        </p:nvPicPr>
        <p:blipFill>
          <a:blip r:embed="rId10" cstate="print"/>
          <a:srcRect/>
          <a:stretch>
            <a:fillRect/>
          </a:stretch>
        </p:blipFill>
        <p:spPr bwMode="auto">
          <a:xfrm>
            <a:off x="6291944" y="2971800"/>
            <a:ext cx="912140" cy="326918"/>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339976" name="Picture 8"/>
          <p:cNvPicPr>
            <a:picLocks noChangeAspect="1" noChangeArrowheads="1"/>
          </p:cNvPicPr>
          <p:nvPr/>
        </p:nvPicPr>
        <p:blipFill>
          <a:blip r:embed="rId11" cstate="print"/>
          <a:srcRect/>
          <a:stretch>
            <a:fillRect/>
          </a:stretch>
        </p:blipFill>
        <p:spPr bwMode="auto">
          <a:xfrm>
            <a:off x="2569028" y="3113314"/>
            <a:ext cx="924248" cy="371314"/>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grpSp>
        <p:nvGrpSpPr>
          <p:cNvPr id="4" name="Group 54"/>
          <p:cNvGrpSpPr/>
          <p:nvPr/>
        </p:nvGrpSpPr>
        <p:grpSpPr>
          <a:xfrm>
            <a:off x="1309008" y="4191000"/>
            <a:ext cx="6006192" cy="633412"/>
            <a:chOff x="1309008" y="4343400"/>
            <a:chExt cx="6006192" cy="633412"/>
          </a:xfrm>
        </p:grpSpPr>
        <p:pic>
          <p:nvPicPr>
            <p:cNvPr id="50" name="Picture 9"/>
            <p:cNvPicPr>
              <a:picLocks noChangeAspect="1" noChangeArrowheads="1"/>
            </p:cNvPicPr>
            <p:nvPr/>
          </p:nvPicPr>
          <p:blipFill>
            <a:blip r:embed="rId12" cstate="print"/>
            <a:srcRect/>
            <a:stretch>
              <a:fillRect/>
            </a:stretch>
          </p:blipFill>
          <p:spPr bwMode="auto">
            <a:xfrm>
              <a:off x="4171950" y="4343400"/>
              <a:ext cx="3143250" cy="633412"/>
            </a:xfrm>
            <a:prstGeom prst="rect">
              <a:avLst/>
            </a:prstGeom>
            <a:noFill/>
            <a:ln w="9525">
              <a:noFill/>
              <a:miter lim="800000"/>
              <a:headEnd/>
              <a:tailEnd/>
            </a:ln>
          </p:spPr>
        </p:pic>
        <p:sp>
          <p:nvSpPr>
            <p:cNvPr id="52" name="TextBox 51"/>
            <p:cNvSpPr txBox="1"/>
            <p:nvPr/>
          </p:nvSpPr>
          <p:spPr>
            <a:xfrm>
              <a:off x="1309008" y="4454918"/>
              <a:ext cx="2951577" cy="400110"/>
            </a:xfrm>
            <a:prstGeom prst="rect">
              <a:avLst/>
            </a:prstGeom>
            <a:noFill/>
          </p:spPr>
          <p:txBody>
            <a:bodyPr wrap="none" rtlCol="0">
              <a:spAutoFit/>
            </a:bodyPr>
            <a:lstStyle/>
            <a:p>
              <a:r>
                <a:rPr lang="en-US" sz="2000" dirty="0"/>
                <a:t>Displacement of match </a:t>
              </a:r>
              <a:r>
                <a:rPr lang="en-US" sz="2000" i="1" dirty="0" err="1"/>
                <a:t>i</a:t>
              </a:r>
              <a:r>
                <a:rPr lang="en-US" sz="2000" i="1" dirty="0"/>
                <a:t> </a:t>
              </a:r>
              <a:r>
                <a:rPr lang="en-US" sz="2000" dirty="0"/>
                <a:t> =</a:t>
              </a:r>
              <a:endParaRPr lang="en-US" sz="2000" i="1" dirty="0"/>
            </a:p>
          </p:txBody>
        </p:sp>
      </p:grpSp>
    </p:spTree>
    <p:extLst>
      <p:ext uri="{BB962C8B-B14F-4D97-AF65-F5344CB8AC3E}">
        <p14:creationId xmlns:p14="http://schemas.microsoft.com/office/powerpoint/2010/main" val="19098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9970"/>
                                        </p:tgtEl>
                                        <p:attrNameLst>
                                          <p:attrName>style.visibility</p:attrName>
                                        </p:attrNameLst>
                                      </p:cBhvr>
                                      <p:to>
                                        <p:strVal val="visible"/>
                                      </p:to>
                                    </p:set>
                                    <p:animEffect transition="in" filter="fade">
                                      <p:cBhvr>
                                        <p:cTn id="7" dur="500"/>
                                        <p:tgtEl>
                                          <p:spTgt spid="339970"/>
                                        </p:tgtEl>
                                      </p:cBhvr>
                                    </p:animEffect>
                                  </p:childTnLst>
                                </p:cTn>
                              </p:par>
                              <p:par>
                                <p:cTn id="8" presetID="10" presetClass="entr" presetSubtype="0" fill="hold" nodeType="withEffect">
                                  <p:stCondLst>
                                    <p:cond delay="0"/>
                                  </p:stCondLst>
                                  <p:childTnLst>
                                    <p:set>
                                      <p:cBhvr>
                                        <p:cTn id="9" dur="1" fill="hold">
                                          <p:stCondLst>
                                            <p:cond delay="0"/>
                                          </p:stCondLst>
                                        </p:cTn>
                                        <p:tgtEl>
                                          <p:spTgt spid="339972"/>
                                        </p:tgtEl>
                                        <p:attrNameLst>
                                          <p:attrName>style.visibility</p:attrName>
                                        </p:attrNameLst>
                                      </p:cBhvr>
                                      <p:to>
                                        <p:strVal val="visible"/>
                                      </p:to>
                                    </p:set>
                                    <p:animEffect transition="in" filter="fade">
                                      <p:cBhvr>
                                        <p:cTn id="10" dur="500"/>
                                        <p:tgtEl>
                                          <p:spTgt spid="3399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9973"/>
                                        </p:tgtEl>
                                        <p:attrNameLst>
                                          <p:attrName>style.visibility</p:attrName>
                                        </p:attrNameLst>
                                      </p:cBhvr>
                                      <p:to>
                                        <p:strVal val="visible"/>
                                      </p:to>
                                    </p:set>
                                    <p:animEffect transition="in" filter="fade">
                                      <p:cBhvr>
                                        <p:cTn id="15" dur="500"/>
                                        <p:tgtEl>
                                          <p:spTgt spid="339973"/>
                                        </p:tgtEl>
                                      </p:cBhvr>
                                    </p:animEffect>
                                  </p:childTnLst>
                                </p:cTn>
                              </p:par>
                              <p:par>
                                <p:cTn id="16" presetID="10" presetClass="entr" presetSubtype="0" fill="hold" nodeType="withEffect">
                                  <p:stCondLst>
                                    <p:cond delay="0"/>
                                  </p:stCondLst>
                                  <p:childTnLst>
                                    <p:set>
                                      <p:cBhvr>
                                        <p:cTn id="17" dur="1" fill="hold">
                                          <p:stCondLst>
                                            <p:cond delay="0"/>
                                          </p:stCondLst>
                                        </p:cTn>
                                        <p:tgtEl>
                                          <p:spTgt spid="339974"/>
                                        </p:tgtEl>
                                        <p:attrNameLst>
                                          <p:attrName>style.visibility</p:attrName>
                                        </p:attrNameLst>
                                      </p:cBhvr>
                                      <p:to>
                                        <p:strVal val="visible"/>
                                      </p:to>
                                    </p:set>
                                    <p:animEffect transition="in" filter="fade">
                                      <p:cBhvr>
                                        <p:cTn id="18" dur="500"/>
                                        <p:tgtEl>
                                          <p:spTgt spid="3399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39976"/>
                                        </p:tgtEl>
                                        <p:attrNameLst>
                                          <p:attrName>style.visibility</p:attrName>
                                        </p:attrNameLst>
                                      </p:cBhvr>
                                      <p:to>
                                        <p:strVal val="visible"/>
                                      </p:to>
                                    </p:set>
                                    <p:animEffect transition="in" filter="fade">
                                      <p:cBhvr>
                                        <p:cTn id="23" dur="500"/>
                                        <p:tgtEl>
                                          <p:spTgt spid="339976"/>
                                        </p:tgtEl>
                                      </p:cBhvr>
                                    </p:animEffect>
                                  </p:childTnLst>
                                </p:cTn>
                              </p:par>
                              <p:par>
                                <p:cTn id="24" presetID="10" presetClass="entr" presetSubtype="0" fill="hold" nodeType="withEffect">
                                  <p:stCondLst>
                                    <p:cond delay="0"/>
                                  </p:stCondLst>
                                  <p:childTnLst>
                                    <p:set>
                                      <p:cBhvr>
                                        <p:cTn id="25" dur="1" fill="hold">
                                          <p:stCondLst>
                                            <p:cond delay="0"/>
                                          </p:stCondLst>
                                        </p:cTn>
                                        <p:tgtEl>
                                          <p:spTgt spid="339975"/>
                                        </p:tgtEl>
                                        <p:attrNameLst>
                                          <p:attrName>style.visibility</p:attrName>
                                        </p:attrNameLst>
                                      </p:cBhvr>
                                      <p:to>
                                        <p:strVal val="visible"/>
                                      </p:to>
                                    </p:set>
                                    <p:animEffect transition="in" filter="fade">
                                      <p:cBhvr>
                                        <p:cTn id="26" dur="500"/>
                                        <p:tgtEl>
                                          <p:spTgt spid="33997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nodeType="withEffect">
                                  <p:stCondLst>
                                    <p:cond delay="0"/>
                                  </p:stCondLst>
                                  <p:childTnLst>
                                    <p:set>
                                      <p:cBhvr>
                                        <p:cTn id="43" dur="1" fill="hold">
                                          <p:stCondLst>
                                            <p:cond delay="0"/>
                                          </p:stCondLst>
                                        </p:cTn>
                                        <p:tgtEl>
                                          <p:spTgt spid="340994"/>
                                        </p:tgtEl>
                                        <p:attrNameLst>
                                          <p:attrName>style.visibility</p:attrName>
                                        </p:attrNameLst>
                                      </p:cBhvr>
                                      <p:to>
                                        <p:strVal val="visible"/>
                                      </p:to>
                                    </p:set>
                                    <p:animEffect transition="in" filter="fade">
                                      <p:cBhvr>
                                        <p:cTn id="44" dur="500"/>
                                        <p:tgtEl>
                                          <p:spTgt spid="340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953" name="Picture 9"/>
          <p:cNvPicPr>
            <a:picLocks noChangeAspect="1" noChangeArrowheads="1"/>
          </p:cNvPicPr>
          <p:nvPr/>
        </p:nvPicPr>
        <p:blipFill>
          <a:blip r:embed="rId3" cstate="print"/>
          <a:srcRect/>
          <a:stretch>
            <a:fillRect/>
          </a:stretch>
        </p:blipFill>
        <p:spPr bwMode="auto">
          <a:xfrm>
            <a:off x="4733925" y="1393372"/>
            <a:ext cx="3952875" cy="2171700"/>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p:spPr>
      </p:pic>
      <p:sp>
        <p:nvSpPr>
          <p:cNvPr id="2" name="Title 1"/>
          <p:cNvSpPr>
            <a:spLocks noGrp="1"/>
          </p:cNvSpPr>
          <p:nvPr>
            <p:ph type="title"/>
          </p:nvPr>
        </p:nvSpPr>
        <p:spPr>
          <a:xfrm>
            <a:off x="457200" y="0"/>
            <a:ext cx="8229600" cy="1143000"/>
          </a:xfrm>
        </p:spPr>
        <p:txBody>
          <a:bodyPr/>
          <a:lstStyle/>
          <a:p>
            <a:r>
              <a:rPr lang="en-US" dirty="0"/>
              <a:t>Another view</a:t>
            </a:r>
          </a:p>
        </p:txBody>
      </p:sp>
      <p:sp>
        <p:nvSpPr>
          <p:cNvPr id="60" name="Content Placeholder 59"/>
          <p:cNvSpPr>
            <a:spLocks noGrp="1"/>
          </p:cNvSpPr>
          <p:nvPr>
            <p:ph idx="1"/>
          </p:nvPr>
        </p:nvSpPr>
        <p:spPr>
          <a:xfrm>
            <a:off x="457200" y="5257800"/>
            <a:ext cx="8229600" cy="1600200"/>
          </a:xfrm>
        </p:spPr>
        <p:txBody>
          <a:bodyPr>
            <a:normAutofit/>
          </a:bodyPr>
          <a:lstStyle/>
          <a:p>
            <a:r>
              <a:rPr lang="en-US" sz="2400" dirty="0"/>
              <a:t>System of linear equations</a:t>
            </a:r>
          </a:p>
          <a:p>
            <a:pPr lvl="1"/>
            <a:r>
              <a:rPr lang="en-US" sz="2000" dirty="0"/>
              <a:t>What are the </a:t>
            </a:r>
            <a:r>
              <a:rPr lang="en-US" sz="2000" dirty="0" err="1"/>
              <a:t>knowns</a:t>
            </a:r>
            <a:r>
              <a:rPr lang="en-US" sz="2000" dirty="0"/>
              <a:t>?  Unknowns?</a:t>
            </a:r>
          </a:p>
          <a:p>
            <a:pPr lvl="1"/>
            <a:r>
              <a:rPr lang="en-US" sz="2000" dirty="0"/>
              <a:t>How many unknowns?  How many equations (per match)?</a:t>
            </a:r>
          </a:p>
        </p:txBody>
      </p:sp>
      <p:pic>
        <p:nvPicPr>
          <p:cNvPr id="338947" name="Picture 3"/>
          <p:cNvPicPr>
            <a:picLocks noChangeAspect="1" noChangeArrowheads="1"/>
          </p:cNvPicPr>
          <p:nvPr/>
        </p:nvPicPr>
        <p:blipFill>
          <a:blip r:embed="rId4" cstate="print"/>
          <a:srcRect/>
          <a:stretch>
            <a:fillRect/>
          </a:stretch>
        </p:blipFill>
        <p:spPr bwMode="auto">
          <a:xfrm>
            <a:off x="314325" y="1393372"/>
            <a:ext cx="3933825" cy="2181225"/>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p:spPr>
      </p:pic>
      <p:grpSp>
        <p:nvGrpSpPr>
          <p:cNvPr id="3" name="Group 52"/>
          <p:cNvGrpSpPr/>
          <p:nvPr/>
        </p:nvGrpSpPr>
        <p:grpSpPr>
          <a:xfrm>
            <a:off x="2818039" y="1371600"/>
            <a:ext cx="3635828" cy="1850572"/>
            <a:chOff x="2732314" y="1654628"/>
            <a:chExt cx="3635828" cy="1850572"/>
          </a:xfrm>
        </p:grpSpPr>
        <p:cxnSp>
          <p:nvCxnSpPr>
            <p:cNvPr id="11" name="Straight Connector 10"/>
            <p:cNvCxnSpPr/>
            <p:nvPr/>
          </p:nvCxnSpPr>
          <p:spPr>
            <a:xfrm flipV="1">
              <a:off x="3635830" y="1719943"/>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559628" y="1905000"/>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085114" y="1654628"/>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flipV="1">
              <a:off x="3766458" y="2122715"/>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3690256" y="2307772"/>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215742" y="2057400"/>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flipV="1">
              <a:off x="3679372" y="2656115"/>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603170" y="2841172"/>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128656" y="2590800"/>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flipV="1">
              <a:off x="3733798" y="2971799"/>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3657596" y="3156856"/>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183082" y="2906484"/>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V="1">
              <a:off x="2808516" y="2862943"/>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2732314" y="3048000"/>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257800" y="2797628"/>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flipV="1">
              <a:off x="3559630" y="3167743"/>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483428" y="3352800"/>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008914" y="3102428"/>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9970" name="Picture 2"/>
          <p:cNvPicPr>
            <a:picLocks noChangeAspect="1" noChangeArrowheads="1"/>
          </p:cNvPicPr>
          <p:nvPr/>
        </p:nvPicPr>
        <p:blipFill>
          <a:blip r:embed="rId5" cstate="print"/>
          <a:srcRect/>
          <a:stretch>
            <a:fillRect/>
          </a:stretch>
        </p:blipFill>
        <p:spPr bwMode="auto">
          <a:xfrm>
            <a:off x="3048000" y="1184974"/>
            <a:ext cx="920212" cy="339026"/>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339972" name="Picture 4"/>
          <p:cNvPicPr>
            <a:picLocks noChangeAspect="1" noChangeArrowheads="1"/>
          </p:cNvPicPr>
          <p:nvPr/>
        </p:nvPicPr>
        <p:blipFill>
          <a:blip r:embed="rId6" cstate="print"/>
          <a:srcRect/>
          <a:stretch>
            <a:fillRect/>
          </a:stretch>
        </p:blipFill>
        <p:spPr bwMode="auto">
          <a:xfrm>
            <a:off x="5753100" y="947058"/>
            <a:ext cx="952500" cy="39553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339973" name="Picture 5"/>
          <p:cNvPicPr>
            <a:picLocks noChangeAspect="1" noChangeArrowheads="1"/>
          </p:cNvPicPr>
          <p:nvPr/>
        </p:nvPicPr>
        <p:blipFill>
          <a:blip r:embed="rId7" cstate="print"/>
          <a:srcRect/>
          <a:stretch>
            <a:fillRect/>
          </a:stretch>
        </p:blipFill>
        <p:spPr bwMode="auto">
          <a:xfrm>
            <a:off x="2743200" y="1905000"/>
            <a:ext cx="936356" cy="347096"/>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339974" name="Picture 6"/>
          <p:cNvPicPr>
            <a:picLocks noChangeAspect="1" noChangeArrowheads="1"/>
          </p:cNvPicPr>
          <p:nvPr/>
        </p:nvPicPr>
        <p:blipFill>
          <a:blip r:embed="rId8" cstate="print"/>
          <a:srcRect/>
          <a:stretch>
            <a:fillRect/>
          </a:stretch>
        </p:blipFill>
        <p:spPr bwMode="auto">
          <a:xfrm>
            <a:off x="6516320" y="1632858"/>
            <a:ext cx="940394" cy="367278"/>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339975" name="Picture 7"/>
          <p:cNvPicPr>
            <a:picLocks noChangeAspect="1" noChangeArrowheads="1"/>
          </p:cNvPicPr>
          <p:nvPr/>
        </p:nvPicPr>
        <p:blipFill>
          <a:blip r:embed="rId9" cstate="print"/>
          <a:srcRect/>
          <a:stretch>
            <a:fillRect/>
          </a:stretch>
        </p:blipFill>
        <p:spPr bwMode="auto">
          <a:xfrm>
            <a:off x="6291944" y="2971800"/>
            <a:ext cx="912140" cy="326918"/>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339976" name="Picture 8"/>
          <p:cNvPicPr>
            <a:picLocks noChangeAspect="1" noChangeArrowheads="1"/>
          </p:cNvPicPr>
          <p:nvPr/>
        </p:nvPicPr>
        <p:blipFill>
          <a:blip r:embed="rId10" cstate="print"/>
          <a:srcRect/>
          <a:stretch>
            <a:fillRect/>
          </a:stretch>
        </p:blipFill>
        <p:spPr bwMode="auto">
          <a:xfrm>
            <a:off x="2569028" y="3113314"/>
            <a:ext cx="924248" cy="371314"/>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339979" name="Picture 11"/>
          <p:cNvPicPr>
            <a:picLocks noChangeAspect="1" noChangeArrowheads="1"/>
          </p:cNvPicPr>
          <p:nvPr/>
        </p:nvPicPr>
        <p:blipFill>
          <a:blip r:embed="rId11" cstate="print"/>
          <a:srcRect/>
          <a:stretch>
            <a:fillRect/>
          </a:stretch>
        </p:blipFill>
        <p:spPr bwMode="auto">
          <a:xfrm>
            <a:off x="2773784" y="3827993"/>
            <a:ext cx="3627016" cy="1385292"/>
          </a:xfrm>
          <a:prstGeom prst="rect">
            <a:avLst/>
          </a:prstGeom>
          <a:noFill/>
          <a:ln w="9525">
            <a:noFill/>
            <a:miter lim="800000"/>
            <a:headEnd/>
            <a:tailEnd/>
          </a:ln>
        </p:spPr>
      </p:pic>
    </p:spTree>
    <p:extLst>
      <p:ext uri="{BB962C8B-B14F-4D97-AF65-F5344CB8AC3E}">
        <p14:creationId xmlns:p14="http://schemas.microsoft.com/office/powerpoint/2010/main" val="344630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500"/>
                                        <p:tgtEl>
                                          <p:spTgt spid="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xEl>
                                              <p:pRg st="1" end="1"/>
                                            </p:txEl>
                                          </p:spTgt>
                                        </p:tgtEl>
                                        <p:attrNameLst>
                                          <p:attrName>style.visibility</p:attrName>
                                        </p:attrNameLst>
                                      </p:cBhvr>
                                      <p:to>
                                        <p:strVal val="visible"/>
                                      </p:to>
                                    </p:set>
                                    <p:animEffect transition="in" filter="fade">
                                      <p:cBhvr>
                                        <p:cTn id="12" dur="500"/>
                                        <p:tgtEl>
                                          <p:spTgt spid="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xEl>
                                              <p:pRg st="2" end="2"/>
                                            </p:txEl>
                                          </p:spTgt>
                                        </p:tgtEl>
                                        <p:attrNameLst>
                                          <p:attrName>style.visibility</p:attrName>
                                        </p:attrNameLst>
                                      </p:cBhvr>
                                      <p:to>
                                        <p:strVal val="visible"/>
                                      </p:to>
                                    </p:set>
                                    <p:animEffect transition="in" filter="fade">
                                      <p:cBhvr>
                                        <p:cTn id="17" dur="500"/>
                                        <p:tgtEl>
                                          <p:spTgt spid="6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Final project</a:t>
            </a:r>
          </a:p>
        </p:txBody>
      </p:sp>
      <p:sp>
        <p:nvSpPr>
          <p:cNvPr id="11" name="Content Placeholder 2"/>
          <p:cNvSpPr>
            <a:spLocks noGrp="1"/>
          </p:cNvSpPr>
          <p:nvPr>
            <p:ph idx="1"/>
          </p:nvPr>
        </p:nvSpPr>
        <p:spPr>
          <a:xfrm>
            <a:off x="0" y="914400"/>
            <a:ext cx="8929496" cy="5640665"/>
          </a:xfrm>
        </p:spPr>
        <p:txBody>
          <a:bodyPr>
            <a:normAutofit/>
          </a:bodyPr>
          <a:lstStyle/>
          <a:p>
            <a:endParaRPr lang="en-US" dirty="0"/>
          </a:p>
          <a:p>
            <a:r>
              <a:rPr lang="en-US" dirty="0"/>
              <a:t>Final project will be out this Friday.</a:t>
            </a:r>
          </a:p>
          <a:p>
            <a:r>
              <a:rPr lang="en-US" dirty="0"/>
              <a:t>Due May 1st. </a:t>
            </a:r>
          </a:p>
          <a:p>
            <a:r>
              <a:rPr lang="en-US" dirty="0"/>
              <a:t>The final websites will be shared among students!! </a:t>
            </a:r>
          </a:p>
          <a:p>
            <a:r>
              <a:rPr lang="en-US" dirty="0"/>
              <a:t>Cite the papers you used and the methods you implemented!! Do not copy codes form the internet!!! If you must copy one or two lines, cite the resources. Plagiarism is easy to detect these days!! </a:t>
            </a:r>
          </a:p>
        </p:txBody>
      </p:sp>
    </p:spTree>
    <p:extLst>
      <p:ext uri="{BB962C8B-B14F-4D97-AF65-F5344CB8AC3E}">
        <p14:creationId xmlns:p14="http://schemas.microsoft.com/office/powerpoint/2010/main" val="3305783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953" name="Picture 9"/>
          <p:cNvPicPr>
            <a:picLocks noChangeAspect="1" noChangeArrowheads="1"/>
          </p:cNvPicPr>
          <p:nvPr/>
        </p:nvPicPr>
        <p:blipFill>
          <a:blip r:embed="rId3" cstate="print"/>
          <a:srcRect/>
          <a:stretch>
            <a:fillRect/>
          </a:stretch>
        </p:blipFill>
        <p:spPr bwMode="auto">
          <a:xfrm>
            <a:off x="4733925" y="1393372"/>
            <a:ext cx="3952875" cy="2171700"/>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p:spPr>
      </p:pic>
      <p:sp>
        <p:nvSpPr>
          <p:cNvPr id="2" name="Title 1"/>
          <p:cNvSpPr>
            <a:spLocks noGrp="1"/>
          </p:cNvSpPr>
          <p:nvPr>
            <p:ph type="title"/>
          </p:nvPr>
        </p:nvSpPr>
        <p:spPr>
          <a:xfrm>
            <a:off x="457200" y="0"/>
            <a:ext cx="8229600" cy="1143000"/>
          </a:xfrm>
        </p:spPr>
        <p:txBody>
          <a:bodyPr/>
          <a:lstStyle/>
          <a:p>
            <a:r>
              <a:rPr lang="en-US" dirty="0"/>
              <a:t>Another view</a:t>
            </a:r>
          </a:p>
        </p:txBody>
      </p:sp>
      <p:sp>
        <p:nvSpPr>
          <p:cNvPr id="60" name="Content Placeholder 59"/>
          <p:cNvSpPr>
            <a:spLocks noGrp="1"/>
          </p:cNvSpPr>
          <p:nvPr>
            <p:ph idx="1"/>
          </p:nvPr>
        </p:nvSpPr>
        <p:spPr>
          <a:xfrm>
            <a:off x="457200" y="5486400"/>
            <a:ext cx="8229600" cy="1143000"/>
          </a:xfrm>
        </p:spPr>
        <p:txBody>
          <a:bodyPr>
            <a:normAutofit lnSpcReduction="10000"/>
          </a:bodyPr>
          <a:lstStyle/>
          <a:p>
            <a:r>
              <a:rPr lang="en-US" sz="2400" dirty="0"/>
              <a:t>Problem: more equations than unknowns</a:t>
            </a:r>
          </a:p>
          <a:p>
            <a:pPr lvl="1"/>
            <a:r>
              <a:rPr lang="en-US" sz="2000" dirty="0"/>
              <a:t>“</a:t>
            </a:r>
            <a:r>
              <a:rPr lang="en-US" sz="2000" dirty="0" err="1"/>
              <a:t>Overdetermined</a:t>
            </a:r>
            <a:r>
              <a:rPr lang="en-US" sz="2000" dirty="0"/>
              <a:t>” system of equations</a:t>
            </a:r>
          </a:p>
          <a:p>
            <a:pPr lvl="1"/>
            <a:r>
              <a:rPr lang="en-US" sz="2000" dirty="0"/>
              <a:t>We will find the </a:t>
            </a:r>
            <a:r>
              <a:rPr lang="en-US" sz="2000" i="1" dirty="0"/>
              <a:t>least squares</a:t>
            </a:r>
            <a:r>
              <a:rPr lang="en-US" sz="2000" dirty="0"/>
              <a:t> solution</a:t>
            </a:r>
            <a:endParaRPr lang="en-US" sz="2000" i="1" dirty="0"/>
          </a:p>
          <a:p>
            <a:endParaRPr lang="en-US" sz="1600" dirty="0"/>
          </a:p>
        </p:txBody>
      </p:sp>
      <p:pic>
        <p:nvPicPr>
          <p:cNvPr id="338947" name="Picture 3"/>
          <p:cNvPicPr>
            <a:picLocks noChangeAspect="1" noChangeArrowheads="1"/>
          </p:cNvPicPr>
          <p:nvPr/>
        </p:nvPicPr>
        <p:blipFill>
          <a:blip r:embed="rId4" cstate="print"/>
          <a:srcRect/>
          <a:stretch>
            <a:fillRect/>
          </a:stretch>
        </p:blipFill>
        <p:spPr bwMode="auto">
          <a:xfrm>
            <a:off x="314325" y="1393372"/>
            <a:ext cx="3933825" cy="2181225"/>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p:spPr>
      </p:pic>
      <p:grpSp>
        <p:nvGrpSpPr>
          <p:cNvPr id="3" name="Group 52"/>
          <p:cNvGrpSpPr/>
          <p:nvPr/>
        </p:nvGrpSpPr>
        <p:grpSpPr>
          <a:xfrm>
            <a:off x="2818039" y="1371600"/>
            <a:ext cx="3635828" cy="1850572"/>
            <a:chOff x="2732314" y="1654628"/>
            <a:chExt cx="3635828" cy="1850572"/>
          </a:xfrm>
        </p:grpSpPr>
        <p:cxnSp>
          <p:nvCxnSpPr>
            <p:cNvPr id="11" name="Straight Connector 10"/>
            <p:cNvCxnSpPr/>
            <p:nvPr/>
          </p:nvCxnSpPr>
          <p:spPr>
            <a:xfrm flipV="1">
              <a:off x="3635830" y="1719943"/>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559628" y="1905000"/>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085114" y="1654628"/>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flipV="1">
              <a:off x="3766458" y="2122715"/>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3690256" y="2307772"/>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215742" y="2057400"/>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flipV="1">
              <a:off x="3679372" y="2656115"/>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603170" y="2841172"/>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128656" y="2590800"/>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flipV="1">
              <a:off x="3733798" y="2971799"/>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3657596" y="3156856"/>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183082" y="2906484"/>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V="1">
              <a:off x="2808516" y="2862943"/>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2732314" y="3048000"/>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257800" y="2797628"/>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flipV="1">
              <a:off x="3559630" y="3167743"/>
              <a:ext cx="2525484" cy="261257"/>
            </a:xfrm>
            <a:prstGeom prst="line">
              <a:avLst/>
            </a:prstGeom>
            <a:ln w="28575">
              <a:solidFill>
                <a:schemeClr val="accent5">
                  <a:lumMod val="60000"/>
                  <a:lumOff val="40000"/>
                </a:schemeClr>
              </a:solidFill>
            </a:ln>
            <a:effectLst>
              <a:outerShdw blurRad="38100" algn="c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483428" y="3352800"/>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008914" y="3102428"/>
              <a:ext cx="152400" cy="152400"/>
            </a:xfrm>
            <a:prstGeom prst="ellipse">
              <a:avLst/>
            </a:prstGeom>
            <a:solidFill>
              <a:srgbClr val="FF0000"/>
            </a:solidFill>
            <a:ln>
              <a:solidFill>
                <a:schemeClr val="tx1"/>
              </a:solidFill>
            </a:ln>
            <a:effectLst>
              <a:outerShdw blurRad="381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9970" name="Picture 2"/>
          <p:cNvPicPr>
            <a:picLocks noChangeAspect="1" noChangeArrowheads="1"/>
          </p:cNvPicPr>
          <p:nvPr/>
        </p:nvPicPr>
        <p:blipFill>
          <a:blip r:embed="rId5" cstate="print"/>
          <a:srcRect/>
          <a:stretch>
            <a:fillRect/>
          </a:stretch>
        </p:blipFill>
        <p:spPr bwMode="auto">
          <a:xfrm>
            <a:off x="3048000" y="1184974"/>
            <a:ext cx="920212" cy="339026"/>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339972" name="Picture 4"/>
          <p:cNvPicPr>
            <a:picLocks noChangeAspect="1" noChangeArrowheads="1"/>
          </p:cNvPicPr>
          <p:nvPr/>
        </p:nvPicPr>
        <p:blipFill>
          <a:blip r:embed="rId6" cstate="print"/>
          <a:srcRect/>
          <a:stretch>
            <a:fillRect/>
          </a:stretch>
        </p:blipFill>
        <p:spPr bwMode="auto">
          <a:xfrm>
            <a:off x="5753100" y="947058"/>
            <a:ext cx="952500" cy="39553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339973" name="Picture 5"/>
          <p:cNvPicPr>
            <a:picLocks noChangeAspect="1" noChangeArrowheads="1"/>
          </p:cNvPicPr>
          <p:nvPr/>
        </p:nvPicPr>
        <p:blipFill>
          <a:blip r:embed="rId7" cstate="print"/>
          <a:srcRect/>
          <a:stretch>
            <a:fillRect/>
          </a:stretch>
        </p:blipFill>
        <p:spPr bwMode="auto">
          <a:xfrm>
            <a:off x="2743200" y="1905000"/>
            <a:ext cx="936356" cy="347096"/>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339974" name="Picture 6"/>
          <p:cNvPicPr>
            <a:picLocks noChangeAspect="1" noChangeArrowheads="1"/>
          </p:cNvPicPr>
          <p:nvPr/>
        </p:nvPicPr>
        <p:blipFill>
          <a:blip r:embed="rId8" cstate="print"/>
          <a:srcRect/>
          <a:stretch>
            <a:fillRect/>
          </a:stretch>
        </p:blipFill>
        <p:spPr bwMode="auto">
          <a:xfrm>
            <a:off x="6516320" y="1632858"/>
            <a:ext cx="940394" cy="367278"/>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339975" name="Picture 7"/>
          <p:cNvPicPr>
            <a:picLocks noChangeAspect="1" noChangeArrowheads="1"/>
          </p:cNvPicPr>
          <p:nvPr/>
        </p:nvPicPr>
        <p:blipFill>
          <a:blip r:embed="rId9" cstate="print"/>
          <a:srcRect/>
          <a:stretch>
            <a:fillRect/>
          </a:stretch>
        </p:blipFill>
        <p:spPr bwMode="auto">
          <a:xfrm>
            <a:off x="6291944" y="2971800"/>
            <a:ext cx="912140" cy="326918"/>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339976" name="Picture 8"/>
          <p:cNvPicPr>
            <a:picLocks noChangeAspect="1" noChangeArrowheads="1"/>
          </p:cNvPicPr>
          <p:nvPr/>
        </p:nvPicPr>
        <p:blipFill>
          <a:blip r:embed="rId10" cstate="print"/>
          <a:srcRect/>
          <a:stretch>
            <a:fillRect/>
          </a:stretch>
        </p:blipFill>
        <p:spPr bwMode="auto">
          <a:xfrm>
            <a:off x="2569028" y="3113314"/>
            <a:ext cx="924248" cy="371314"/>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32" name="Picture 11"/>
          <p:cNvPicPr>
            <a:picLocks noChangeAspect="1" noChangeArrowheads="1"/>
          </p:cNvPicPr>
          <p:nvPr/>
        </p:nvPicPr>
        <p:blipFill>
          <a:blip r:embed="rId11" cstate="print"/>
          <a:srcRect/>
          <a:stretch>
            <a:fillRect/>
          </a:stretch>
        </p:blipFill>
        <p:spPr bwMode="auto">
          <a:xfrm>
            <a:off x="2773784" y="3827993"/>
            <a:ext cx="3627016" cy="1385292"/>
          </a:xfrm>
          <a:prstGeom prst="rect">
            <a:avLst/>
          </a:prstGeom>
          <a:noFill/>
          <a:ln w="9525">
            <a:noFill/>
            <a:miter lim="800000"/>
            <a:headEnd/>
            <a:tailEnd/>
          </a:ln>
        </p:spPr>
      </p:pic>
    </p:spTree>
    <p:extLst>
      <p:ext uri="{BB962C8B-B14F-4D97-AF65-F5344CB8AC3E}">
        <p14:creationId xmlns:p14="http://schemas.microsoft.com/office/powerpoint/2010/main" val="3171905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Over determined system of linear equations</a:t>
            </a:r>
          </a:p>
        </p:txBody>
      </p:sp>
      <p:pic>
        <p:nvPicPr>
          <p:cNvPr id="4" name="Picture 3" descr="3_equations_-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164367"/>
            <a:ext cx="3943350" cy="3009900"/>
          </a:xfrm>
          <a:prstGeom prst="rect">
            <a:avLst/>
          </a:prstGeom>
        </p:spPr>
      </p:pic>
      <p:sp>
        <p:nvSpPr>
          <p:cNvPr id="5" name="TextBox 4"/>
          <p:cNvSpPr txBox="1"/>
          <p:nvPr/>
        </p:nvSpPr>
        <p:spPr>
          <a:xfrm>
            <a:off x="5537061" y="2368641"/>
            <a:ext cx="2411761" cy="1477328"/>
          </a:xfrm>
          <a:prstGeom prst="rect">
            <a:avLst/>
          </a:prstGeom>
          <a:noFill/>
        </p:spPr>
        <p:txBody>
          <a:bodyPr wrap="square" rtlCol="0">
            <a:spAutoFit/>
          </a:bodyPr>
          <a:lstStyle/>
          <a:p>
            <a:r>
              <a:rPr lang="en-US" dirty="0"/>
              <a:t>One solution for each pair of lines;</a:t>
            </a:r>
          </a:p>
          <a:p>
            <a:endParaRPr lang="en-US" dirty="0"/>
          </a:p>
          <a:p>
            <a:r>
              <a:rPr lang="en-US" dirty="0"/>
              <a:t>No solution to satisfy all three! </a:t>
            </a:r>
          </a:p>
        </p:txBody>
      </p:sp>
      <p:sp>
        <p:nvSpPr>
          <p:cNvPr id="6" name="Rectangle 5"/>
          <p:cNvSpPr/>
          <p:nvPr/>
        </p:nvSpPr>
        <p:spPr>
          <a:xfrm>
            <a:off x="3376822" y="5888274"/>
            <a:ext cx="5767178" cy="646331"/>
          </a:xfrm>
          <a:prstGeom prst="rect">
            <a:avLst/>
          </a:prstGeom>
        </p:spPr>
        <p:txBody>
          <a:bodyPr wrap="square">
            <a:spAutoFit/>
          </a:bodyPr>
          <a:lstStyle/>
          <a:p>
            <a:r>
              <a:rPr lang="en-US" dirty="0">
                <a:hlinkClick r:id="rId3"/>
              </a:rPr>
              <a:t>https://en.wikipedia.org/wiki/Overdetermined_system</a:t>
            </a:r>
            <a:endParaRPr lang="en-US" dirty="0"/>
          </a:p>
          <a:p>
            <a:endParaRPr lang="en-US" dirty="0"/>
          </a:p>
        </p:txBody>
      </p:sp>
    </p:spTree>
    <p:extLst>
      <p:ext uri="{BB962C8B-B14F-4D97-AF65-F5344CB8AC3E}">
        <p14:creationId xmlns:p14="http://schemas.microsoft.com/office/powerpoint/2010/main" val="2291059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squares formulation</a:t>
            </a:r>
          </a:p>
        </p:txBody>
      </p:sp>
      <p:sp>
        <p:nvSpPr>
          <p:cNvPr id="3" name="Content Placeholder 2"/>
          <p:cNvSpPr>
            <a:spLocks noGrp="1"/>
          </p:cNvSpPr>
          <p:nvPr>
            <p:ph idx="1"/>
          </p:nvPr>
        </p:nvSpPr>
        <p:spPr/>
        <p:txBody>
          <a:bodyPr/>
          <a:lstStyle/>
          <a:p>
            <a:r>
              <a:rPr lang="en-US" dirty="0"/>
              <a:t>For each point</a:t>
            </a:r>
          </a:p>
          <a:p>
            <a:endParaRPr lang="en-US" dirty="0"/>
          </a:p>
          <a:p>
            <a:endParaRPr lang="en-US" dirty="0"/>
          </a:p>
          <a:p>
            <a:endParaRPr lang="en-US" dirty="0"/>
          </a:p>
          <a:p>
            <a:r>
              <a:rPr lang="en-US" dirty="0"/>
              <a:t>we define the </a:t>
            </a:r>
            <a:r>
              <a:rPr lang="en-US" i="1" dirty="0"/>
              <a:t>residuals </a:t>
            </a:r>
            <a:r>
              <a:rPr lang="en-US" dirty="0"/>
              <a:t>as </a:t>
            </a:r>
          </a:p>
        </p:txBody>
      </p:sp>
      <p:pic>
        <p:nvPicPr>
          <p:cNvPr id="4" name="Picture 11"/>
          <p:cNvPicPr>
            <a:picLocks noChangeAspect="1" noChangeArrowheads="1"/>
          </p:cNvPicPr>
          <p:nvPr/>
        </p:nvPicPr>
        <p:blipFill>
          <a:blip r:embed="rId2" cstate="print"/>
          <a:srcRect/>
          <a:stretch>
            <a:fillRect/>
          </a:stretch>
        </p:blipFill>
        <p:spPr bwMode="auto">
          <a:xfrm>
            <a:off x="2514600" y="2236322"/>
            <a:ext cx="3322216" cy="1268878"/>
          </a:xfrm>
          <a:prstGeom prst="rect">
            <a:avLst/>
          </a:prstGeom>
          <a:noFill/>
          <a:ln w="9525">
            <a:noFill/>
            <a:miter lim="800000"/>
            <a:headEnd/>
            <a:tailEnd/>
          </a:ln>
        </p:spPr>
      </p:pic>
      <p:pic>
        <p:nvPicPr>
          <p:cNvPr id="342018" name="Picture 2"/>
          <p:cNvPicPr>
            <a:picLocks noChangeAspect="1" noChangeArrowheads="1"/>
          </p:cNvPicPr>
          <p:nvPr/>
        </p:nvPicPr>
        <p:blipFill>
          <a:blip r:embed="rId3" cstate="print"/>
          <a:srcRect/>
          <a:stretch>
            <a:fillRect/>
          </a:stretch>
        </p:blipFill>
        <p:spPr bwMode="auto">
          <a:xfrm>
            <a:off x="3352800" y="1665514"/>
            <a:ext cx="1371600" cy="520262"/>
          </a:xfrm>
          <a:prstGeom prst="rect">
            <a:avLst/>
          </a:prstGeom>
          <a:noFill/>
          <a:ln w="9525">
            <a:noFill/>
            <a:miter lim="800000"/>
            <a:headEnd/>
            <a:tailEnd/>
          </a:ln>
        </p:spPr>
      </p:pic>
      <p:pic>
        <p:nvPicPr>
          <p:cNvPr id="342020" name="Picture 4"/>
          <p:cNvPicPr>
            <a:picLocks noChangeAspect="1" noChangeArrowheads="1"/>
          </p:cNvPicPr>
          <p:nvPr/>
        </p:nvPicPr>
        <p:blipFill>
          <a:blip r:embed="rId4" cstate="print"/>
          <a:srcRect/>
          <a:stretch>
            <a:fillRect/>
          </a:stretch>
        </p:blipFill>
        <p:spPr bwMode="auto">
          <a:xfrm>
            <a:off x="1828800" y="4648200"/>
            <a:ext cx="5486400" cy="1289304"/>
          </a:xfrm>
          <a:prstGeom prst="rect">
            <a:avLst/>
          </a:prstGeom>
          <a:noFill/>
          <a:ln w="9525">
            <a:noFill/>
            <a:miter lim="800000"/>
            <a:headEnd/>
            <a:tailEnd/>
          </a:ln>
        </p:spPr>
      </p:pic>
    </p:spTree>
    <p:extLst>
      <p:ext uri="{BB962C8B-B14F-4D97-AF65-F5344CB8AC3E}">
        <p14:creationId xmlns:p14="http://schemas.microsoft.com/office/powerpoint/2010/main" val="132488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2020"/>
                                        </p:tgtEl>
                                        <p:attrNameLst>
                                          <p:attrName>style.visibility</p:attrName>
                                        </p:attrNameLst>
                                      </p:cBhvr>
                                      <p:to>
                                        <p:strVal val="visible"/>
                                      </p:to>
                                    </p:set>
                                    <p:animEffect transition="in" filter="fade">
                                      <p:cBhvr>
                                        <p:cTn id="10" dur="500"/>
                                        <p:tgtEl>
                                          <p:spTgt spid="342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squares formulation</a:t>
            </a:r>
          </a:p>
        </p:txBody>
      </p:sp>
      <p:sp>
        <p:nvSpPr>
          <p:cNvPr id="3" name="Content Placeholder 2"/>
          <p:cNvSpPr>
            <a:spLocks noGrp="1"/>
          </p:cNvSpPr>
          <p:nvPr>
            <p:ph idx="1"/>
          </p:nvPr>
        </p:nvSpPr>
        <p:spPr>
          <a:xfrm>
            <a:off x="381000" y="1676400"/>
            <a:ext cx="8382000" cy="4495800"/>
          </a:xfrm>
        </p:spPr>
        <p:txBody>
          <a:bodyPr>
            <a:normAutofit/>
          </a:bodyPr>
          <a:lstStyle/>
          <a:p>
            <a:r>
              <a:rPr lang="en-US" dirty="0"/>
              <a:t>Goal: minimize sum of squared residuals</a:t>
            </a:r>
          </a:p>
          <a:p>
            <a:endParaRPr lang="en-US" dirty="0"/>
          </a:p>
          <a:p>
            <a:endParaRPr lang="en-US" dirty="0"/>
          </a:p>
          <a:p>
            <a:endParaRPr lang="en-US" dirty="0"/>
          </a:p>
          <a:p>
            <a:endParaRPr lang="en-US" dirty="0"/>
          </a:p>
          <a:p>
            <a:r>
              <a:rPr lang="en-US" dirty="0"/>
              <a:t>“Least squares” solution</a:t>
            </a:r>
          </a:p>
          <a:p>
            <a:r>
              <a:rPr lang="en-US" dirty="0"/>
              <a:t>For translations, is equal to mean displacement</a:t>
            </a:r>
          </a:p>
        </p:txBody>
      </p:sp>
      <p:pic>
        <p:nvPicPr>
          <p:cNvPr id="343042" name="Picture 2"/>
          <p:cNvPicPr>
            <a:picLocks noChangeAspect="1" noChangeArrowheads="1"/>
          </p:cNvPicPr>
          <p:nvPr/>
        </p:nvPicPr>
        <p:blipFill>
          <a:blip r:embed="rId3" cstate="print"/>
          <a:srcRect/>
          <a:stretch>
            <a:fillRect/>
          </a:stretch>
        </p:blipFill>
        <p:spPr bwMode="auto">
          <a:xfrm>
            <a:off x="304800" y="2285999"/>
            <a:ext cx="8458200" cy="1602606"/>
          </a:xfrm>
          <a:prstGeom prst="rect">
            <a:avLst/>
          </a:prstGeom>
          <a:noFill/>
          <a:ln w="9525">
            <a:noFill/>
            <a:miter lim="800000"/>
            <a:headEnd/>
            <a:tailEnd/>
          </a:ln>
        </p:spPr>
      </p:pic>
    </p:spTree>
    <p:extLst>
      <p:ext uri="{BB962C8B-B14F-4D97-AF65-F5344CB8AC3E}">
        <p14:creationId xmlns:p14="http://schemas.microsoft.com/office/powerpoint/2010/main" val="374977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3042"/>
                                        </p:tgtEl>
                                        <p:attrNameLst>
                                          <p:attrName>style.visibility</p:attrName>
                                        </p:attrNameLst>
                                      </p:cBhvr>
                                      <p:to>
                                        <p:strVal val="visible"/>
                                      </p:to>
                                    </p:set>
                                    <p:animEffect transition="in" filter="fade">
                                      <p:cBhvr>
                                        <p:cTn id="7" dur="500"/>
                                        <p:tgtEl>
                                          <p:spTgt spid="3430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squares formulation</a:t>
            </a:r>
          </a:p>
        </p:txBody>
      </p:sp>
      <p:sp>
        <p:nvSpPr>
          <p:cNvPr id="3" name="Content Placeholder 2"/>
          <p:cNvSpPr>
            <a:spLocks noGrp="1"/>
          </p:cNvSpPr>
          <p:nvPr>
            <p:ph idx="1"/>
          </p:nvPr>
        </p:nvSpPr>
        <p:spPr/>
        <p:txBody>
          <a:bodyPr/>
          <a:lstStyle/>
          <a:p>
            <a:r>
              <a:rPr lang="en-US" dirty="0"/>
              <a:t>Can also write as a matrix equation</a:t>
            </a:r>
          </a:p>
        </p:txBody>
      </p:sp>
      <p:pic>
        <p:nvPicPr>
          <p:cNvPr id="344067" name="Picture 3"/>
          <p:cNvPicPr>
            <a:picLocks noChangeAspect="1" noChangeArrowheads="1"/>
          </p:cNvPicPr>
          <p:nvPr/>
        </p:nvPicPr>
        <p:blipFill>
          <a:blip r:embed="rId2" cstate="print"/>
          <a:srcRect/>
          <a:stretch>
            <a:fillRect/>
          </a:stretch>
        </p:blipFill>
        <p:spPr bwMode="auto">
          <a:xfrm>
            <a:off x="2209800" y="2477621"/>
            <a:ext cx="4724400" cy="3075316"/>
          </a:xfrm>
          <a:prstGeom prst="rect">
            <a:avLst/>
          </a:prstGeom>
          <a:noFill/>
          <a:ln w="9525">
            <a:noFill/>
            <a:miter lim="800000"/>
            <a:headEnd/>
            <a:tailEnd/>
          </a:ln>
        </p:spPr>
      </p:pic>
      <p:grpSp>
        <p:nvGrpSpPr>
          <p:cNvPr id="14" name="Group 13"/>
          <p:cNvGrpSpPr/>
          <p:nvPr/>
        </p:nvGrpSpPr>
        <p:grpSpPr>
          <a:xfrm>
            <a:off x="2525486" y="5673538"/>
            <a:ext cx="3932025" cy="1020394"/>
            <a:chOff x="2525486" y="5673538"/>
            <a:chExt cx="3932025" cy="1020394"/>
          </a:xfrm>
        </p:grpSpPr>
        <p:pic>
          <p:nvPicPr>
            <p:cNvPr id="344068" name="Picture 4"/>
            <p:cNvPicPr>
              <a:picLocks noChangeAspect="1" noChangeArrowheads="1"/>
            </p:cNvPicPr>
            <p:nvPr/>
          </p:nvPicPr>
          <p:blipFill>
            <a:blip r:embed="rId3" cstate="print"/>
            <a:srcRect/>
            <a:stretch>
              <a:fillRect/>
            </a:stretch>
          </p:blipFill>
          <p:spPr bwMode="auto">
            <a:xfrm>
              <a:off x="2557182" y="5673538"/>
              <a:ext cx="700554" cy="764241"/>
            </a:xfrm>
            <a:prstGeom prst="rect">
              <a:avLst/>
            </a:prstGeom>
            <a:noFill/>
            <a:ln w="9525">
              <a:noFill/>
              <a:miter lim="800000"/>
              <a:headEnd/>
              <a:tailEnd/>
            </a:ln>
          </p:spPr>
        </p:pic>
        <p:pic>
          <p:nvPicPr>
            <p:cNvPr id="344069" name="Picture 5"/>
            <p:cNvPicPr>
              <a:picLocks noChangeAspect="1" noChangeArrowheads="1"/>
            </p:cNvPicPr>
            <p:nvPr/>
          </p:nvPicPr>
          <p:blipFill>
            <a:blip r:embed="rId4" cstate="print"/>
            <a:srcRect/>
            <a:stretch>
              <a:fillRect/>
            </a:stretch>
          </p:blipFill>
          <p:spPr bwMode="auto">
            <a:xfrm>
              <a:off x="3946712" y="5673538"/>
              <a:ext cx="379227" cy="694765"/>
            </a:xfrm>
            <a:prstGeom prst="rect">
              <a:avLst/>
            </a:prstGeom>
            <a:noFill/>
            <a:ln w="9525">
              <a:noFill/>
              <a:miter lim="800000"/>
              <a:headEnd/>
              <a:tailEnd/>
            </a:ln>
          </p:spPr>
        </p:pic>
        <p:pic>
          <p:nvPicPr>
            <p:cNvPr id="344070" name="Picture 6"/>
            <p:cNvPicPr>
              <a:picLocks noChangeAspect="1" noChangeArrowheads="1"/>
            </p:cNvPicPr>
            <p:nvPr/>
          </p:nvPicPr>
          <p:blipFill>
            <a:blip r:embed="rId5" cstate="print"/>
            <a:srcRect/>
            <a:stretch>
              <a:fillRect/>
            </a:stretch>
          </p:blipFill>
          <p:spPr bwMode="auto">
            <a:xfrm>
              <a:off x="4641476" y="5881967"/>
              <a:ext cx="457485" cy="428438"/>
            </a:xfrm>
            <a:prstGeom prst="rect">
              <a:avLst/>
            </a:prstGeom>
            <a:noFill/>
            <a:ln w="9525">
              <a:noFill/>
              <a:miter lim="800000"/>
              <a:headEnd/>
              <a:tailEnd/>
            </a:ln>
          </p:spPr>
        </p:pic>
        <p:pic>
          <p:nvPicPr>
            <p:cNvPr id="344071" name="Picture 7"/>
            <p:cNvPicPr>
              <a:picLocks noChangeAspect="1" noChangeArrowheads="1"/>
            </p:cNvPicPr>
            <p:nvPr/>
          </p:nvPicPr>
          <p:blipFill>
            <a:blip r:embed="rId6" cstate="print"/>
            <a:srcRect/>
            <a:stretch>
              <a:fillRect/>
            </a:stretch>
          </p:blipFill>
          <p:spPr bwMode="auto">
            <a:xfrm>
              <a:off x="5753100" y="5673538"/>
              <a:ext cx="541338" cy="694765"/>
            </a:xfrm>
            <a:prstGeom prst="rect">
              <a:avLst/>
            </a:prstGeom>
            <a:noFill/>
            <a:ln w="9525">
              <a:noFill/>
              <a:miter lim="800000"/>
              <a:headEnd/>
              <a:tailEnd/>
            </a:ln>
          </p:spPr>
        </p:pic>
        <p:sp>
          <p:nvSpPr>
            <p:cNvPr id="11" name="TextBox 10"/>
            <p:cNvSpPr txBox="1"/>
            <p:nvPr/>
          </p:nvSpPr>
          <p:spPr>
            <a:xfrm>
              <a:off x="2525486" y="6324600"/>
              <a:ext cx="742511" cy="369332"/>
            </a:xfrm>
            <a:prstGeom prst="rect">
              <a:avLst/>
            </a:prstGeom>
            <a:noFill/>
          </p:spPr>
          <p:txBody>
            <a:bodyPr wrap="none" rtlCol="0">
              <a:spAutoFit/>
            </a:bodyPr>
            <a:lstStyle/>
            <a:p>
              <a:r>
                <a:rPr lang="en-US" dirty="0"/>
                <a:t>2</a:t>
              </a:r>
              <a:r>
                <a:rPr lang="en-US" i="1" dirty="0"/>
                <a:t>n </a:t>
              </a:r>
              <a:r>
                <a:rPr lang="en-US" dirty="0"/>
                <a:t>x 2</a:t>
              </a:r>
            </a:p>
          </p:txBody>
        </p:sp>
        <p:sp>
          <p:nvSpPr>
            <p:cNvPr id="12" name="TextBox 11"/>
            <p:cNvSpPr txBox="1"/>
            <p:nvPr/>
          </p:nvSpPr>
          <p:spPr>
            <a:xfrm>
              <a:off x="3842658" y="6324600"/>
              <a:ext cx="623889" cy="369332"/>
            </a:xfrm>
            <a:prstGeom prst="rect">
              <a:avLst/>
            </a:prstGeom>
            <a:noFill/>
          </p:spPr>
          <p:txBody>
            <a:bodyPr wrap="none" rtlCol="0">
              <a:spAutoFit/>
            </a:bodyPr>
            <a:lstStyle/>
            <a:p>
              <a:r>
                <a:rPr lang="en-US" dirty="0"/>
                <a:t>2</a:t>
              </a:r>
              <a:r>
                <a:rPr lang="en-US" i="1" dirty="0"/>
                <a:t> </a:t>
              </a:r>
              <a:r>
                <a:rPr lang="en-US" dirty="0"/>
                <a:t>x 1</a:t>
              </a:r>
            </a:p>
          </p:txBody>
        </p:sp>
        <p:sp>
          <p:nvSpPr>
            <p:cNvPr id="13" name="TextBox 12"/>
            <p:cNvSpPr txBox="1"/>
            <p:nvPr/>
          </p:nvSpPr>
          <p:spPr>
            <a:xfrm>
              <a:off x="5715000" y="6324600"/>
              <a:ext cx="742511" cy="369332"/>
            </a:xfrm>
            <a:prstGeom prst="rect">
              <a:avLst/>
            </a:prstGeom>
            <a:noFill/>
          </p:spPr>
          <p:txBody>
            <a:bodyPr wrap="none" rtlCol="0">
              <a:spAutoFit/>
            </a:bodyPr>
            <a:lstStyle/>
            <a:p>
              <a:r>
                <a:rPr lang="en-US" dirty="0"/>
                <a:t>2</a:t>
              </a:r>
              <a:r>
                <a:rPr lang="en-US" i="1" dirty="0"/>
                <a:t>n </a:t>
              </a:r>
              <a:r>
                <a:rPr lang="en-US" dirty="0"/>
                <a:t>x 1</a:t>
              </a:r>
            </a:p>
          </p:txBody>
        </p:sp>
      </p:grpSp>
    </p:spTree>
    <p:extLst>
      <p:ext uri="{BB962C8B-B14F-4D97-AF65-F5344CB8AC3E}">
        <p14:creationId xmlns:p14="http://schemas.microsoft.com/office/powerpoint/2010/main" val="6733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4067"/>
                                        </p:tgtEl>
                                        <p:attrNameLst>
                                          <p:attrName>style.visibility</p:attrName>
                                        </p:attrNameLst>
                                      </p:cBhvr>
                                      <p:to>
                                        <p:strVal val="visible"/>
                                      </p:to>
                                    </p:set>
                                    <p:animEffect transition="in" filter="fade">
                                      <p:cBhvr>
                                        <p:cTn id="7" dur="500"/>
                                        <p:tgtEl>
                                          <p:spTgt spid="34406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Product mini-review</a:t>
            </a:r>
          </a:p>
        </p:txBody>
      </p:sp>
      <p:sp>
        <p:nvSpPr>
          <p:cNvPr id="3" name="Content Placeholder 2"/>
          <p:cNvSpPr>
            <a:spLocks noGrp="1"/>
          </p:cNvSpPr>
          <p:nvPr>
            <p:ph idx="1"/>
          </p:nvPr>
        </p:nvSpPr>
        <p:spPr/>
        <p:txBody>
          <a:bodyPr/>
          <a:lstStyle/>
          <a:p>
            <a:r>
              <a:rPr lang="en-US" dirty="0">
                <a:hlinkClick r:id="rId2"/>
              </a:rPr>
              <a:t>http://en.wikipedia.org/wiki/Matrix_multiplication</a:t>
            </a:r>
            <a:endParaRPr lang="en-US" dirty="0"/>
          </a:p>
          <a:p>
            <a:endParaRPr lang="en-US" dirty="0"/>
          </a:p>
          <a:p>
            <a:r>
              <a:rPr lang="en-US" dirty="0"/>
              <a:t>System of linear equations</a:t>
            </a:r>
          </a:p>
          <a:p>
            <a:pPr marL="400050" lvl="1" indent="0">
              <a:buNone/>
            </a:pPr>
            <a:r>
              <a:rPr lang="en-US" dirty="0">
                <a:hlinkClick r:id="rId3"/>
              </a:rPr>
              <a:t>http://en.wikipedia.org/wiki/System_of_linear_equations</a:t>
            </a:r>
            <a:endParaRPr lang="en-US" dirty="0"/>
          </a:p>
          <a:p>
            <a:pPr marL="400050" lvl="1" indent="0">
              <a:buNone/>
            </a:pPr>
            <a:endParaRPr lang="en-US" dirty="0"/>
          </a:p>
        </p:txBody>
      </p:sp>
    </p:spTree>
    <p:extLst>
      <p:ext uri="{BB962C8B-B14F-4D97-AF65-F5344CB8AC3E}">
        <p14:creationId xmlns:p14="http://schemas.microsoft.com/office/powerpoint/2010/main" val="1438158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Solution is the intersections of planes</a:t>
            </a:r>
          </a:p>
        </p:txBody>
      </p:sp>
      <p:pic>
        <p:nvPicPr>
          <p:cNvPr id="4" name="Picture 3" descr="Screen Shot 2017-11-20 at 10.54.3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9390" y="2221521"/>
            <a:ext cx="3927410" cy="3986692"/>
          </a:xfrm>
          <a:prstGeom prst="rect">
            <a:avLst/>
          </a:prstGeom>
        </p:spPr>
      </p:pic>
      <p:pic>
        <p:nvPicPr>
          <p:cNvPr id="5" name="Picture 4" descr="Screen Shot 2017-11-20 at 10.57.2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730499"/>
            <a:ext cx="3563516" cy="1749941"/>
          </a:xfrm>
          <a:prstGeom prst="rect">
            <a:avLst/>
          </a:prstGeom>
        </p:spPr>
      </p:pic>
    </p:spTree>
    <p:extLst>
      <p:ext uri="{BB962C8B-B14F-4D97-AF65-F5344CB8AC3E}">
        <p14:creationId xmlns:p14="http://schemas.microsoft.com/office/powerpoint/2010/main" val="2336799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Matrix manipulations with </a:t>
            </a:r>
            <a:r>
              <a:rPr lang="en-US" dirty="0" err="1"/>
              <a:t>Numpy</a:t>
            </a:r>
            <a:br>
              <a:rPr lang="en-US" dirty="0"/>
            </a:br>
            <a:endParaRPr lang="en-US" dirty="0"/>
          </a:p>
        </p:txBody>
      </p:sp>
      <p:sp>
        <p:nvSpPr>
          <p:cNvPr id="3" name="Content Placeholder 2"/>
          <p:cNvSpPr>
            <a:spLocks noGrp="1"/>
          </p:cNvSpPr>
          <p:nvPr>
            <p:ph idx="1"/>
          </p:nvPr>
        </p:nvSpPr>
        <p:spPr/>
        <p:txBody>
          <a:bodyPr/>
          <a:lstStyle/>
          <a:p>
            <a:r>
              <a:rPr lang="en-US" dirty="0">
                <a:hlinkClick r:id="rId2"/>
              </a:rPr>
              <a:t>http://www.python-course.eu/matrix_arithmetic.php</a:t>
            </a:r>
            <a:endParaRPr lang="en-US" dirty="0"/>
          </a:p>
          <a:p>
            <a:endParaRPr lang="en-US" dirty="0"/>
          </a:p>
          <a:p>
            <a:r>
              <a:rPr lang="en-US" dirty="0">
                <a:hlinkClick r:id="rId3"/>
              </a:rPr>
              <a:t>https://jameshensman.wordpress.com/2010/06/14/multiple-matrix-multiplication-in-numpy/</a:t>
            </a:r>
            <a:endParaRPr lang="en-US" dirty="0"/>
          </a:p>
          <a:p>
            <a:endParaRPr lang="en-US" dirty="0"/>
          </a:p>
          <a:p>
            <a:endParaRPr lang="en-US" dirty="0"/>
          </a:p>
        </p:txBody>
      </p:sp>
    </p:spTree>
    <p:extLst>
      <p:ext uri="{BB962C8B-B14F-4D97-AF65-F5344CB8AC3E}">
        <p14:creationId xmlns:p14="http://schemas.microsoft.com/office/powerpoint/2010/main" val="451572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squares</a:t>
            </a:r>
          </a:p>
        </p:txBody>
      </p:sp>
      <p:sp>
        <p:nvSpPr>
          <p:cNvPr id="3" name="Content Placeholder 2"/>
          <p:cNvSpPr>
            <a:spLocks noGrp="1"/>
          </p:cNvSpPr>
          <p:nvPr>
            <p:ph idx="1"/>
          </p:nvPr>
        </p:nvSpPr>
        <p:spPr>
          <a:xfrm>
            <a:off x="457200" y="2286000"/>
            <a:ext cx="8229600" cy="3459163"/>
          </a:xfrm>
        </p:spPr>
        <p:txBody>
          <a:bodyPr/>
          <a:lstStyle/>
          <a:p>
            <a:r>
              <a:rPr lang="en-US" dirty="0"/>
              <a:t>Find </a:t>
            </a:r>
            <a:r>
              <a:rPr lang="en-US" b="1" dirty="0"/>
              <a:t>t</a:t>
            </a:r>
            <a:r>
              <a:rPr lang="en-US" dirty="0"/>
              <a:t> that minimizes </a:t>
            </a:r>
          </a:p>
          <a:p>
            <a:endParaRPr lang="en-US" dirty="0"/>
          </a:p>
          <a:p>
            <a:pPr>
              <a:buNone/>
            </a:pPr>
            <a:endParaRPr lang="en-US" dirty="0"/>
          </a:p>
        </p:txBody>
      </p:sp>
      <p:pic>
        <p:nvPicPr>
          <p:cNvPr id="345091" name="Picture 3"/>
          <p:cNvPicPr>
            <a:picLocks noChangeAspect="1" noChangeArrowheads="1"/>
          </p:cNvPicPr>
          <p:nvPr/>
        </p:nvPicPr>
        <p:blipFill>
          <a:blip r:embed="rId3" cstate="print"/>
          <a:srcRect/>
          <a:stretch>
            <a:fillRect/>
          </a:stretch>
        </p:blipFill>
        <p:spPr bwMode="auto">
          <a:xfrm>
            <a:off x="3324726" y="1507876"/>
            <a:ext cx="2189748" cy="630450"/>
          </a:xfrm>
          <a:prstGeom prst="rect">
            <a:avLst/>
          </a:prstGeom>
          <a:noFill/>
          <a:ln w="9525">
            <a:noFill/>
            <a:miter lim="800000"/>
            <a:headEnd/>
            <a:tailEnd/>
          </a:ln>
        </p:spPr>
      </p:pic>
      <p:pic>
        <p:nvPicPr>
          <p:cNvPr id="345092" name="Picture 4"/>
          <p:cNvPicPr>
            <a:picLocks noChangeAspect="1" noChangeArrowheads="1"/>
          </p:cNvPicPr>
          <p:nvPr/>
        </p:nvPicPr>
        <p:blipFill>
          <a:blip r:embed="rId4" cstate="print"/>
          <a:srcRect/>
          <a:stretch>
            <a:fillRect/>
          </a:stretch>
        </p:blipFill>
        <p:spPr bwMode="auto">
          <a:xfrm>
            <a:off x="2971800" y="2895600"/>
            <a:ext cx="2971800" cy="865734"/>
          </a:xfrm>
          <a:prstGeom prst="rect">
            <a:avLst/>
          </a:prstGeom>
          <a:noFill/>
          <a:ln w="9525">
            <a:noFill/>
            <a:miter lim="800000"/>
            <a:headEnd/>
            <a:tailEnd/>
          </a:ln>
        </p:spPr>
      </p:pic>
    </p:spTree>
    <p:extLst>
      <p:ext uri="{BB962C8B-B14F-4D97-AF65-F5344CB8AC3E}">
        <p14:creationId xmlns:p14="http://schemas.microsoft.com/office/powerpoint/2010/main" val="117192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5092"/>
                                        </p:tgtEl>
                                        <p:attrNameLst>
                                          <p:attrName>style.visibility</p:attrName>
                                        </p:attrNameLst>
                                      </p:cBhvr>
                                      <p:to>
                                        <p:strVal val="visible"/>
                                      </p:to>
                                    </p:set>
                                    <p:animEffect transition="in" filter="fade">
                                      <p:cBhvr>
                                        <p:cTn id="10" dur="500"/>
                                        <p:tgtEl>
                                          <p:spTgt spid="345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lstStyle/>
          <a:p>
            <a:pPr algn="l"/>
            <a:r>
              <a:rPr lang="en-US" dirty="0"/>
              <a:t>Least squares: find t to minimize</a:t>
            </a:r>
          </a:p>
        </p:txBody>
      </p:sp>
      <p:sp>
        <p:nvSpPr>
          <p:cNvPr id="3" name="Content Placeholder 2"/>
          <p:cNvSpPr>
            <a:spLocks noGrp="1"/>
          </p:cNvSpPr>
          <p:nvPr>
            <p:ph idx="1"/>
          </p:nvPr>
        </p:nvSpPr>
        <p:spPr>
          <a:xfrm>
            <a:off x="457200" y="3418735"/>
            <a:ext cx="8229600" cy="3459163"/>
          </a:xfrm>
        </p:spPr>
        <p:txBody>
          <a:bodyPr/>
          <a:lstStyle/>
          <a:p>
            <a:r>
              <a:rPr lang="en-US" dirty="0"/>
              <a:t>To solve, form the </a:t>
            </a:r>
            <a:r>
              <a:rPr lang="en-US" i="1" dirty="0"/>
              <a:t>normal equations</a:t>
            </a:r>
          </a:p>
          <a:p>
            <a:pPr lvl="2"/>
            <a:r>
              <a:rPr lang="en-US" dirty="0"/>
              <a:t>Differentiate and equate to 0 to minimize</a:t>
            </a:r>
          </a:p>
        </p:txBody>
      </p:sp>
      <p:pic>
        <p:nvPicPr>
          <p:cNvPr id="345092" name="Picture 4"/>
          <p:cNvPicPr>
            <a:picLocks noChangeAspect="1" noChangeArrowheads="1"/>
          </p:cNvPicPr>
          <p:nvPr/>
        </p:nvPicPr>
        <p:blipFill>
          <a:blip r:embed="rId3" cstate="print"/>
          <a:srcRect/>
          <a:stretch>
            <a:fillRect/>
          </a:stretch>
        </p:blipFill>
        <p:spPr bwMode="auto">
          <a:xfrm>
            <a:off x="6019800" y="1066800"/>
            <a:ext cx="2971800" cy="865734"/>
          </a:xfrm>
          <a:prstGeom prst="rect">
            <a:avLst/>
          </a:prstGeom>
          <a:noFill/>
          <a:ln w="9525">
            <a:noFill/>
            <a:miter lim="800000"/>
            <a:headEnd/>
            <a:tailEnd/>
          </a:ln>
        </p:spPr>
      </p:pic>
      <p:pic>
        <p:nvPicPr>
          <p:cNvPr id="345093" name="Picture 5"/>
          <p:cNvPicPr>
            <a:picLocks noChangeAspect="1" noChangeArrowheads="1"/>
          </p:cNvPicPr>
          <p:nvPr/>
        </p:nvPicPr>
        <p:blipFill>
          <a:blip r:embed="rId4" cstate="print"/>
          <a:srcRect/>
          <a:stretch>
            <a:fillRect/>
          </a:stretch>
        </p:blipFill>
        <p:spPr bwMode="auto">
          <a:xfrm>
            <a:off x="2438400" y="4648200"/>
            <a:ext cx="4084586" cy="733640"/>
          </a:xfrm>
          <a:prstGeom prst="rect">
            <a:avLst/>
          </a:prstGeom>
          <a:noFill/>
          <a:ln w="9525">
            <a:noFill/>
            <a:miter lim="800000"/>
            <a:headEnd/>
            <a:tailEnd/>
          </a:ln>
        </p:spPr>
      </p:pic>
      <p:pic>
        <p:nvPicPr>
          <p:cNvPr id="345094" name="Picture 6"/>
          <p:cNvPicPr>
            <a:picLocks noChangeAspect="1" noChangeArrowheads="1"/>
          </p:cNvPicPr>
          <p:nvPr/>
        </p:nvPicPr>
        <p:blipFill>
          <a:blip r:embed="rId5" cstate="print"/>
          <a:srcRect/>
          <a:stretch>
            <a:fillRect/>
          </a:stretch>
        </p:blipFill>
        <p:spPr bwMode="auto">
          <a:xfrm>
            <a:off x="1600200" y="5638800"/>
            <a:ext cx="5600700" cy="1068732"/>
          </a:xfrm>
          <a:prstGeom prst="rect">
            <a:avLst/>
          </a:prstGeom>
          <a:noFill/>
          <a:ln w="9525">
            <a:noFill/>
            <a:miter lim="800000"/>
            <a:headEnd/>
            <a:tailEnd/>
          </a:ln>
        </p:spPr>
      </p:pic>
      <p:pic>
        <p:nvPicPr>
          <p:cNvPr id="5" name="Picture 4" descr="CodeCogsEqn-8.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2286000"/>
            <a:ext cx="6531429" cy="609600"/>
          </a:xfrm>
          <a:prstGeom prst="rect">
            <a:avLst/>
          </a:prstGeom>
        </p:spPr>
      </p:pic>
    </p:spTree>
    <p:extLst>
      <p:ext uri="{BB962C8B-B14F-4D97-AF65-F5344CB8AC3E}">
        <p14:creationId xmlns:p14="http://schemas.microsoft.com/office/powerpoint/2010/main" val="342870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5092"/>
                                        </p:tgtEl>
                                        <p:attrNameLst>
                                          <p:attrName>style.visibility</p:attrName>
                                        </p:attrNameLst>
                                      </p:cBhvr>
                                      <p:to>
                                        <p:strVal val="visible"/>
                                      </p:to>
                                    </p:set>
                                    <p:animEffect transition="in" filter="fade">
                                      <p:cBhvr>
                                        <p:cTn id="7" dur="500"/>
                                        <p:tgtEl>
                                          <p:spTgt spid="3450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5093"/>
                                        </p:tgtEl>
                                        <p:attrNameLst>
                                          <p:attrName>style.visibility</p:attrName>
                                        </p:attrNameLst>
                                      </p:cBhvr>
                                      <p:to>
                                        <p:strVal val="visible"/>
                                      </p:to>
                                    </p:set>
                                    <p:animEffect transition="in" filter="fade">
                                      <p:cBhvr>
                                        <p:cTn id="22" dur="500"/>
                                        <p:tgtEl>
                                          <p:spTgt spid="34509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5094"/>
                                        </p:tgtEl>
                                        <p:attrNameLst>
                                          <p:attrName>style.visibility</p:attrName>
                                        </p:attrNameLst>
                                      </p:cBhvr>
                                      <p:to>
                                        <p:strVal val="visible"/>
                                      </p:to>
                                    </p:set>
                                    <p:animEffect transition="in" filter="fade">
                                      <p:cBhvr>
                                        <p:cTn id="27" dur="500"/>
                                        <p:tgtEl>
                                          <p:spTgt spid="345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a:t>
            </a:r>
          </a:p>
        </p:txBody>
      </p:sp>
      <p:sp>
        <p:nvSpPr>
          <p:cNvPr id="3" name="Content Placeholder 2"/>
          <p:cNvSpPr>
            <a:spLocks noGrp="1"/>
          </p:cNvSpPr>
          <p:nvPr>
            <p:ph idx="1"/>
          </p:nvPr>
        </p:nvSpPr>
        <p:spPr/>
        <p:txBody>
          <a:bodyPr/>
          <a:lstStyle/>
          <a:p>
            <a:r>
              <a:rPr lang="en-US" dirty="0"/>
              <a:t>Appendix A.2, 6.1</a:t>
            </a:r>
          </a:p>
        </p:txBody>
      </p:sp>
    </p:spTree>
    <p:extLst>
      <p:ext uri="{BB962C8B-B14F-4D97-AF65-F5344CB8AC3E}">
        <p14:creationId xmlns:p14="http://schemas.microsoft.com/office/powerpoint/2010/main" val="3941338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Affine transformations</a:t>
            </a:r>
          </a:p>
        </p:txBody>
      </p:sp>
      <p:sp>
        <p:nvSpPr>
          <p:cNvPr id="3" name="Content Placeholder 2"/>
          <p:cNvSpPr>
            <a:spLocks noGrp="1"/>
          </p:cNvSpPr>
          <p:nvPr>
            <p:ph idx="1"/>
          </p:nvPr>
        </p:nvSpPr>
        <p:spPr>
          <a:xfrm>
            <a:off x="457200" y="3352800"/>
            <a:ext cx="8229600" cy="2773363"/>
          </a:xfrm>
        </p:spPr>
        <p:txBody>
          <a:bodyPr/>
          <a:lstStyle/>
          <a:p>
            <a:r>
              <a:rPr lang="en-US" dirty="0"/>
              <a:t>How many unknowns?</a:t>
            </a:r>
          </a:p>
          <a:p>
            <a:r>
              <a:rPr lang="en-US" dirty="0"/>
              <a:t>How many equations per match?</a:t>
            </a:r>
          </a:p>
          <a:p>
            <a:r>
              <a:rPr lang="en-US" dirty="0"/>
              <a:t>How many matches do we need?</a:t>
            </a:r>
          </a:p>
        </p:txBody>
      </p:sp>
      <p:pic>
        <p:nvPicPr>
          <p:cNvPr id="346114" name="Picture 2"/>
          <p:cNvPicPr>
            <a:picLocks noChangeAspect="1" noChangeArrowheads="1"/>
          </p:cNvPicPr>
          <p:nvPr/>
        </p:nvPicPr>
        <p:blipFill>
          <a:blip r:embed="rId3" cstate="print"/>
          <a:srcRect/>
          <a:stretch>
            <a:fillRect/>
          </a:stretch>
        </p:blipFill>
        <p:spPr bwMode="auto">
          <a:xfrm>
            <a:off x="520270" y="1625239"/>
            <a:ext cx="8090330" cy="1473922"/>
          </a:xfrm>
          <a:prstGeom prst="rect">
            <a:avLst/>
          </a:prstGeom>
          <a:noFill/>
          <a:ln w="9525">
            <a:noFill/>
            <a:miter lim="800000"/>
            <a:headEnd/>
            <a:tailEnd/>
          </a:ln>
        </p:spPr>
      </p:pic>
      <p:sp>
        <p:nvSpPr>
          <p:cNvPr id="6" name="Rectangle 5"/>
          <p:cNvSpPr/>
          <p:nvPr/>
        </p:nvSpPr>
        <p:spPr>
          <a:xfrm>
            <a:off x="5486400" y="1371600"/>
            <a:ext cx="3429000"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C:\snavely\matlab\A2P3\search.png"/>
          <p:cNvPicPr>
            <a:picLocks noChangeAspect="1" noChangeArrowheads="1"/>
          </p:cNvPicPr>
          <p:nvPr/>
        </p:nvPicPr>
        <p:blipFill>
          <a:blip r:embed="rId4" cstate="print"/>
          <a:srcRect/>
          <a:stretch>
            <a:fillRect/>
          </a:stretch>
        </p:blipFill>
        <p:spPr bwMode="auto">
          <a:xfrm>
            <a:off x="7086600" y="1676400"/>
            <a:ext cx="1756312" cy="1526150"/>
          </a:xfrm>
          <a:prstGeom prst="rect">
            <a:avLst/>
          </a:prstGeom>
          <a:noFill/>
          <a:ln>
            <a:solidFill>
              <a:schemeClr val="tx1"/>
            </a:solidFill>
          </a:ln>
          <a:effectLst>
            <a:outerShdw blurRad="50800" dist="38100" dir="2700000" algn="tl" rotWithShape="0">
              <a:prstClr val="black">
                <a:alpha val="40000"/>
              </a:prstClr>
            </a:outerShdw>
          </a:effectLst>
        </p:spPr>
      </p:pic>
      <p:pic>
        <p:nvPicPr>
          <p:cNvPr id="8" name="Picture 3"/>
          <p:cNvPicPr>
            <a:picLocks noChangeAspect="1" noChangeArrowheads="1"/>
          </p:cNvPicPr>
          <p:nvPr/>
        </p:nvPicPr>
        <p:blipFill>
          <a:blip r:embed="rId5" cstate="print"/>
          <a:srcRect/>
          <a:stretch>
            <a:fillRect/>
          </a:stretch>
        </p:blipFill>
        <p:spPr bwMode="auto">
          <a:xfrm>
            <a:off x="5791200" y="1600200"/>
            <a:ext cx="1066332" cy="1620826"/>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5541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Affine transformations</a:t>
            </a:r>
          </a:p>
        </p:txBody>
      </p:sp>
      <p:sp>
        <p:nvSpPr>
          <p:cNvPr id="3" name="Content Placeholder 2"/>
          <p:cNvSpPr>
            <a:spLocks noGrp="1"/>
          </p:cNvSpPr>
          <p:nvPr>
            <p:ph idx="1"/>
          </p:nvPr>
        </p:nvSpPr>
        <p:spPr/>
        <p:txBody>
          <a:bodyPr/>
          <a:lstStyle/>
          <a:p>
            <a:r>
              <a:rPr lang="en-US" dirty="0"/>
              <a:t>Residuals:</a:t>
            </a:r>
          </a:p>
          <a:p>
            <a:endParaRPr lang="en-US" dirty="0"/>
          </a:p>
          <a:p>
            <a:endParaRPr lang="en-US" dirty="0"/>
          </a:p>
          <a:p>
            <a:endParaRPr lang="en-US" dirty="0"/>
          </a:p>
          <a:p>
            <a:r>
              <a:rPr lang="en-US" dirty="0"/>
              <a:t>Cost function:</a:t>
            </a:r>
          </a:p>
        </p:txBody>
      </p:sp>
      <p:pic>
        <p:nvPicPr>
          <p:cNvPr id="347138" name="Picture 2"/>
          <p:cNvPicPr>
            <a:picLocks noChangeAspect="1" noChangeArrowheads="1"/>
          </p:cNvPicPr>
          <p:nvPr/>
        </p:nvPicPr>
        <p:blipFill>
          <a:blip r:embed="rId2" cstate="print"/>
          <a:srcRect/>
          <a:stretch>
            <a:fillRect/>
          </a:stretch>
        </p:blipFill>
        <p:spPr bwMode="auto">
          <a:xfrm>
            <a:off x="284813" y="2182762"/>
            <a:ext cx="8431500" cy="1322438"/>
          </a:xfrm>
          <a:prstGeom prst="rect">
            <a:avLst/>
          </a:prstGeom>
          <a:noFill/>
          <a:ln w="9525">
            <a:noFill/>
            <a:miter lim="800000"/>
            <a:headEnd/>
            <a:tailEnd/>
          </a:ln>
        </p:spPr>
      </p:pic>
      <p:grpSp>
        <p:nvGrpSpPr>
          <p:cNvPr id="8" name="Group 7"/>
          <p:cNvGrpSpPr/>
          <p:nvPr/>
        </p:nvGrpSpPr>
        <p:grpSpPr>
          <a:xfrm>
            <a:off x="335448" y="4572000"/>
            <a:ext cx="8503752" cy="1981200"/>
            <a:chOff x="609600" y="4572000"/>
            <a:chExt cx="8503752" cy="1981200"/>
          </a:xfrm>
        </p:grpSpPr>
        <p:pic>
          <p:nvPicPr>
            <p:cNvPr id="347140" name="Picture 4"/>
            <p:cNvPicPr>
              <a:picLocks noChangeAspect="1" noChangeArrowheads="1"/>
            </p:cNvPicPr>
            <p:nvPr/>
          </p:nvPicPr>
          <p:blipFill>
            <a:blip r:embed="rId3" cstate="print"/>
            <a:srcRect/>
            <a:stretch>
              <a:fillRect/>
            </a:stretch>
          </p:blipFill>
          <p:spPr bwMode="auto">
            <a:xfrm>
              <a:off x="609600" y="4572000"/>
              <a:ext cx="3305176" cy="815674"/>
            </a:xfrm>
            <a:prstGeom prst="rect">
              <a:avLst/>
            </a:prstGeom>
            <a:noFill/>
            <a:ln w="9525">
              <a:noFill/>
              <a:miter lim="800000"/>
              <a:headEnd/>
              <a:tailEnd/>
            </a:ln>
          </p:spPr>
        </p:pic>
        <p:pic>
          <p:nvPicPr>
            <p:cNvPr id="347141" name="Picture 5"/>
            <p:cNvPicPr>
              <a:picLocks noChangeAspect="1" noChangeArrowheads="1"/>
            </p:cNvPicPr>
            <p:nvPr/>
          </p:nvPicPr>
          <p:blipFill>
            <a:blip r:embed="rId4" cstate="print"/>
            <a:srcRect/>
            <a:stretch>
              <a:fillRect/>
            </a:stretch>
          </p:blipFill>
          <p:spPr bwMode="auto">
            <a:xfrm>
              <a:off x="1458684" y="5181600"/>
              <a:ext cx="7654668" cy="1371600"/>
            </a:xfrm>
            <a:prstGeom prst="rect">
              <a:avLst/>
            </a:prstGeom>
            <a:noFill/>
            <a:ln w="9525">
              <a:noFill/>
              <a:miter lim="800000"/>
              <a:headEnd/>
              <a:tailEnd/>
            </a:ln>
          </p:spPr>
        </p:pic>
      </p:grpSp>
    </p:spTree>
    <p:extLst>
      <p:ext uri="{BB962C8B-B14F-4D97-AF65-F5344CB8AC3E}">
        <p14:creationId xmlns:p14="http://schemas.microsoft.com/office/powerpoint/2010/main" val="342821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Affine transformations</a:t>
            </a:r>
          </a:p>
        </p:txBody>
      </p:sp>
      <p:sp>
        <p:nvSpPr>
          <p:cNvPr id="3" name="Content Placeholder 2"/>
          <p:cNvSpPr>
            <a:spLocks noGrp="1"/>
          </p:cNvSpPr>
          <p:nvPr>
            <p:ph idx="1"/>
          </p:nvPr>
        </p:nvSpPr>
        <p:spPr/>
        <p:txBody>
          <a:bodyPr/>
          <a:lstStyle/>
          <a:p>
            <a:r>
              <a:rPr lang="en-US" dirty="0"/>
              <a:t>Matrix form</a:t>
            </a:r>
          </a:p>
        </p:txBody>
      </p:sp>
      <p:pic>
        <p:nvPicPr>
          <p:cNvPr id="348162" name="Picture 2"/>
          <p:cNvPicPr>
            <a:picLocks noChangeAspect="1" noChangeArrowheads="1"/>
          </p:cNvPicPr>
          <p:nvPr/>
        </p:nvPicPr>
        <p:blipFill>
          <a:blip r:embed="rId2" cstate="print"/>
          <a:srcRect/>
          <a:stretch>
            <a:fillRect/>
          </a:stretch>
        </p:blipFill>
        <p:spPr bwMode="auto">
          <a:xfrm>
            <a:off x="1295400" y="2286000"/>
            <a:ext cx="6400800" cy="3732044"/>
          </a:xfrm>
          <a:prstGeom prst="rect">
            <a:avLst/>
          </a:prstGeom>
          <a:noFill/>
          <a:ln w="9525">
            <a:noFill/>
            <a:miter lim="800000"/>
            <a:headEnd/>
            <a:tailEnd/>
          </a:ln>
        </p:spPr>
      </p:pic>
      <p:grpSp>
        <p:nvGrpSpPr>
          <p:cNvPr id="5" name="Group 4"/>
          <p:cNvGrpSpPr/>
          <p:nvPr/>
        </p:nvGrpSpPr>
        <p:grpSpPr>
          <a:xfrm>
            <a:off x="2895600" y="5900057"/>
            <a:ext cx="4518061" cy="947824"/>
            <a:chOff x="856165" y="5528066"/>
            <a:chExt cx="5498730" cy="1153552"/>
          </a:xfrm>
        </p:grpSpPr>
        <p:pic>
          <p:nvPicPr>
            <p:cNvPr id="6" name="Picture 4"/>
            <p:cNvPicPr>
              <a:picLocks noChangeAspect="1" noChangeArrowheads="1"/>
            </p:cNvPicPr>
            <p:nvPr/>
          </p:nvPicPr>
          <p:blipFill>
            <a:blip r:embed="rId3" cstate="print"/>
            <a:srcRect/>
            <a:stretch>
              <a:fillRect/>
            </a:stretch>
          </p:blipFill>
          <p:spPr bwMode="auto">
            <a:xfrm>
              <a:off x="980005" y="5581059"/>
              <a:ext cx="700555" cy="764241"/>
            </a:xfrm>
            <a:prstGeom prst="rect">
              <a:avLst/>
            </a:prstGeom>
            <a:noFill/>
            <a:ln w="9525">
              <a:noFill/>
              <a:miter lim="800000"/>
              <a:headEnd/>
              <a:tailEnd/>
            </a:ln>
          </p:spPr>
        </p:pic>
        <p:pic>
          <p:nvPicPr>
            <p:cNvPr id="7" name="Picture 5"/>
            <p:cNvPicPr>
              <a:picLocks noChangeAspect="1" noChangeArrowheads="1"/>
            </p:cNvPicPr>
            <p:nvPr/>
          </p:nvPicPr>
          <p:blipFill>
            <a:blip r:embed="rId4" cstate="print"/>
            <a:srcRect/>
            <a:stretch>
              <a:fillRect/>
            </a:stretch>
          </p:blipFill>
          <p:spPr bwMode="auto">
            <a:xfrm>
              <a:off x="4092439" y="5528066"/>
              <a:ext cx="379228" cy="694765"/>
            </a:xfrm>
            <a:prstGeom prst="rect">
              <a:avLst/>
            </a:prstGeom>
            <a:noFill/>
            <a:ln w="9525">
              <a:noFill/>
              <a:miter lim="800000"/>
              <a:headEnd/>
              <a:tailEnd/>
            </a:ln>
          </p:spPr>
        </p:pic>
        <p:pic>
          <p:nvPicPr>
            <p:cNvPr id="8" name="Picture 6"/>
            <p:cNvPicPr>
              <a:picLocks noChangeAspect="1" noChangeArrowheads="1"/>
            </p:cNvPicPr>
            <p:nvPr/>
          </p:nvPicPr>
          <p:blipFill>
            <a:blip r:embed="rId5" cstate="print"/>
            <a:srcRect/>
            <a:stretch>
              <a:fillRect/>
            </a:stretch>
          </p:blipFill>
          <p:spPr bwMode="auto">
            <a:xfrm>
              <a:off x="4929671" y="5695809"/>
              <a:ext cx="457486" cy="428438"/>
            </a:xfrm>
            <a:prstGeom prst="rect">
              <a:avLst/>
            </a:prstGeom>
            <a:noFill/>
            <a:ln w="9525">
              <a:noFill/>
              <a:miter lim="800000"/>
              <a:headEnd/>
              <a:tailEnd/>
            </a:ln>
          </p:spPr>
        </p:pic>
        <p:pic>
          <p:nvPicPr>
            <p:cNvPr id="9" name="Picture 7"/>
            <p:cNvPicPr>
              <a:picLocks noChangeAspect="1" noChangeArrowheads="1"/>
            </p:cNvPicPr>
            <p:nvPr/>
          </p:nvPicPr>
          <p:blipFill>
            <a:blip r:embed="rId6" cstate="print"/>
            <a:srcRect/>
            <a:stretch>
              <a:fillRect/>
            </a:stretch>
          </p:blipFill>
          <p:spPr bwMode="auto">
            <a:xfrm>
              <a:off x="5718371" y="5581059"/>
              <a:ext cx="541339" cy="694765"/>
            </a:xfrm>
            <a:prstGeom prst="rect">
              <a:avLst/>
            </a:prstGeom>
            <a:noFill/>
            <a:ln w="9525">
              <a:noFill/>
              <a:miter lim="800000"/>
              <a:headEnd/>
              <a:tailEnd/>
            </a:ln>
          </p:spPr>
        </p:pic>
        <p:sp>
          <p:nvSpPr>
            <p:cNvPr id="10" name="TextBox 9"/>
            <p:cNvSpPr txBox="1"/>
            <p:nvPr/>
          </p:nvSpPr>
          <p:spPr>
            <a:xfrm>
              <a:off x="856165" y="6232121"/>
              <a:ext cx="903677" cy="449497"/>
            </a:xfrm>
            <a:prstGeom prst="rect">
              <a:avLst/>
            </a:prstGeom>
            <a:noFill/>
          </p:spPr>
          <p:txBody>
            <a:bodyPr wrap="none" rtlCol="0">
              <a:spAutoFit/>
            </a:bodyPr>
            <a:lstStyle/>
            <a:p>
              <a:r>
                <a:rPr lang="en-US" dirty="0"/>
                <a:t>2</a:t>
              </a:r>
              <a:r>
                <a:rPr lang="en-US" i="1" dirty="0"/>
                <a:t>n </a:t>
              </a:r>
              <a:r>
                <a:rPr lang="en-US" dirty="0"/>
                <a:t>x 6</a:t>
              </a:r>
            </a:p>
          </p:txBody>
        </p:sp>
        <p:sp>
          <p:nvSpPr>
            <p:cNvPr id="11" name="TextBox 10"/>
            <p:cNvSpPr txBox="1"/>
            <p:nvPr/>
          </p:nvSpPr>
          <p:spPr>
            <a:xfrm>
              <a:off x="3943070" y="6111002"/>
              <a:ext cx="759307" cy="449497"/>
            </a:xfrm>
            <a:prstGeom prst="rect">
              <a:avLst/>
            </a:prstGeom>
            <a:noFill/>
          </p:spPr>
          <p:txBody>
            <a:bodyPr wrap="none" rtlCol="0">
              <a:spAutoFit/>
            </a:bodyPr>
            <a:lstStyle/>
            <a:p>
              <a:r>
                <a:rPr lang="en-US" dirty="0"/>
                <a:t>6</a:t>
              </a:r>
              <a:r>
                <a:rPr lang="en-US" i="1" dirty="0"/>
                <a:t> </a:t>
              </a:r>
              <a:r>
                <a:rPr lang="en-US" dirty="0"/>
                <a:t>x 1</a:t>
              </a:r>
            </a:p>
          </p:txBody>
        </p:sp>
        <p:sp>
          <p:nvSpPr>
            <p:cNvPr id="12" name="TextBox 11"/>
            <p:cNvSpPr txBox="1"/>
            <p:nvPr/>
          </p:nvSpPr>
          <p:spPr>
            <a:xfrm>
              <a:off x="5612383" y="6137497"/>
              <a:ext cx="742512" cy="369332"/>
            </a:xfrm>
            <a:prstGeom prst="rect">
              <a:avLst/>
            </a:prstGeom>
            <a:noFill/>
          </p:spPr>
          <p:txBody>
            <a:bodyPr wrap="none" rtlCol="0">
              <a:spAutoFit/>
            </a:bodyPr>
            <a:lstStyle/>
            <a:p>
              <a:r>
                <a:rPr lang="en-US" dirty="0"/>
                <a:t>2</a:t>
              </a:r>
              <a:r>
                <a:rPr lang="en-US" i="1" dirty="0"/>
                <a:t>n </a:t>
              </a:r>
              <a:r>
                <a:rPr lang="en-US" dirty="0"/>
                <a:t>x 1</a:t>
              </a:r>
            </a:p>
          </p:txBody>
        </p:sp>
      </p:grpSp>
    </p:spTree>
    <p:extLst>
      <p:ext uri="{BB962C8B-B14F-4D97-AF65-F5344CB8AC3E}">
        <p14:creationId xmlns:p14="http://schemas.microsoft.com/office/powerpoint/2010/main" val="377364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custDataLst>
              <p:tags r:id="rId2"/>
            </p:custDataLst>
          </p:nvPr>
        </p:nvSpPr>
        <p:spPr>
          <a:xfrm>
            <a:off x="457200" y="76200"/>
            <a:ext cx="8229600" cy="1143000"/>
          </a:xfrm>
        </p:spPr>
        <p:txBody>
          <a:bodyPr/>
          <a:lstStyle/>
          <a:p>
            <a:r>
              <a:rPr lang="en-US" dirty="0" err="1"/>
              <a:t>Homographies</a:t>
            </a:r>
            <a:endParaRPr lang="en-US" dirty="0"/>
          </a:p>
        </p:txBody>
      </p:sp>
      <p:sp>
        <p:nvSpPr>
          <p:cNvPr id="330755" name="Rectangle 3"/>
          <p:cNvSpPr>
            <a:spLocks noGrp="1" noChangeArrowheads="1"/>
          </p:cNvSpPr>
          <p:nvPr>
            <p:ph type="body" idx="1"/>
            <p:custDataLst>
              <p:tags r:id="rId3"/>
            </p:custDataLst>
          </p:nvPr>
        </p:nvSpPr>
        <p:spPr/>
        <p:txBody>
          <a:bodyPr/>
          <a:lstStyle/>
          <a:p>
            <a:endParaRPr lang="en-US"/>
          </a:p>
          <a:p>
            <a:endParaRPr lang="en-US"/>
          </a:p>
        </p:txBody>
      </p:sp>
      <p:sp>
        <p:nvSpPr>
          <p:cNvPr id="330773" name="Rectangle 21"/>
          <p:cNvSpPr>
            <a:spLocks noChangeArrowheads="1"/>
          </p:cNvSpPr>
          <p:nvPr>
            <p:custDataLst>
              <p:tags r:id="rId4"/>
            </p:custDataLst>
          </p:nvPr>
        </p:nvSpPr>
        <p:spPr bwMode="auto">
          <a:xfrm>
            <a:off x="914400" y="4572000"/>
            <a:ext cx="7772400" cy="2514600"/>
          </a:xfrm>
          <a:prstGeom prst="rect">
            <a:avLst/>
          </a:prstGeom>
          <a:noFill/>
          <a:ln w="9525">
            <a:noFill/>
            <a:miter lim="800000"/>
            <a:headEnd/>
            <a:tailEnd/>
          </a:ln>
          <a:effectLst/>
        </p:spPr>
        <p:txBody>
          <a:bodyPr/>
          <a:lstStyle/>
          <a:p>
            <a:pPr marL="342900" indent="-342900" eaLnBrk="0" fontAlgn="base" hangingPunct="0">
              <a:spcBef>
                <a:spcPct val="20000"/>
              </a:spcBef>
              <a:spcAft>
                <a:spcPct val="0"/>
              </a:spcAft>
            </a:pPr>
            <a:r>
              <a:rPr lang="en-US" sz="2400" dirty="0">
                <a:solidFill>
                  <a:srgbClr val="000000"/>
                </a:solidFill>
              </a:rPr>
              <a:t>To </a:t>
            </a:r>
            <a:r>
              <a:rPr lang="en-US" sz="2400" dirty="0" err="1">
                <a:solidFill>
                  <a:srgbClr val="000000"/>
                </a:solidFill>
              </a:rPr>
              <a:t>unwarp</a:t>
            </a:r>
            <a:r>
              <a:rPr lang="en-US" sz="2400" dirty="0">
                <a:solidFill>
                  <a:srgbClr val="000000"/>
                </a:solidFill>
              </a:rPr>
              <a:t> (rectify) an image</a:t>
            </a:r>
          </a:p>
          <a:p>
            <a:pPr marL="742950" lvl="1" indent="-285750" eaLnBrk="0" fontAlgn="base" hangingPunct="0">
              <a:spcBef>
                <a:spcPct val="20000"/>
              </a:spcBef>
              <a:spcAft>
                <a:spcPct val="0"/>
              </a:spcAft>
              <a:buFontTx/>
              <a:buChar char="•"/>
            </a:pPr>
            <a:r>
              <a:rPr lang="en-US" sz="2000" dirty="0">
                <a:solidFill>
                  <a:srgbClr val="000000"/>
                </a:solidFill>
              </a:rPr>
              <a:t>solve for </a:t>
            </a:r>
            <a:r>
              <a:rPr lang="en-US" sz="2000" dirty="0" err="1">
                <a:solidFill>
                  <a:srgbClr val="000000"/>
                </a:solidFill>
              </a:rPr>
              <a:t>homography</a:t>
            </a:r>
            <a:r>
              <a:rPr lang="en-US" sz="2000" dirty="0">
                <a:solidFill>
                  <a:srgbClr val="000000"/>
                </a:solidFill>
              </a:rPr>
              <a:t> </a:t>
            </a:r>
            <a:r>
              <a:rPr lang="en-US" sz="2000" b="1" dirty="0">
                <a:solidFill>
                  <a:srgbClr val="000000"/>
                </a:solidFill>
              </a:rPr>
              <a:t>H</a:t>
            </a:r>
            <a:r>
              <a:rPr lang="en-US" sz="2000" dirty="0">
                <a:solidFill>
                  <a:srgbClr val="000000"/>
                </a:solidFill>
              </a:rPr>
              <a:t> given </a:t>
            </a:r>
            <a:r>
              <a:rPr lang="en-US" sz="2000" b="1" dirty="0">
                <a:solidFill>
                  <a:srgbClr val="000000"/>
                </a:solidFill>
              </a:rPr>
              <a:t>p</a:t>
            </a:r>
            <a:r>
              <a:rPr lang="en-US" sz="2000" dirty="0">
                <a:solidFill>
                  <a:srgbClr val="000000"/>
                </a:solidFill>
              </a:rPr>
              <a:t> and </a:t>
            </a:r>
            <a:r>
              <a:rPr lang="en-US" sz="2000" b="1" dirty="0">
                <a:solidFill>
                  <a:srgbClr val="000000"/>
                </a:solidFill>
              </a:rPr>
              <a:t>p’</a:t>
            </a:r>
          </a:p>
          <a:p>
            <a:pPr marL="742950" lvl="1" indent="-285750" eaLnBrk="0" fontAlgn="base" hangingPunct="0">
              <a:spcBef>
                <a:spcPct val="20000"/>
              </a:spcBef>
              <a:spcAft>
                <a:spcPct val="0"/>
              </a:spcAft>
              <a:buFontTx/>
              <a:buChar char="•"/>
            </a:pPr>
            <a:r>
              <a:rPr lang="en-US" sz="2000" dirty="0">
                <a:solidFill>
                  <a:srgbClr val="000000"/>
                </a:solidFill>
              </a:rPr>
              <a:t>solve equations of the form:  </a:t>
            </a:r>
            <a:r>
              <a:rPr lang="en-US" sz="2000" b="1" dirty="0">
                <a:solidFill>
                  <a:srgbClr val="000000"/>
                </a:solidFill>
              </a:rPr>
              <a:t>p’</a:t>
            </a:r>
            <a:r>
              <a:rPr lang="en-US" sz="2000" dirty="0">
                <a:solidFill>
                  <a:srgbClr val="000000"/>
                </a:solidFill>
              </a:rPr>
              <a:t> = </a:t>
            </a:r>
            <a:r>
              <a:rPr lang="en-US" sz="2000" b="1" dirty="0" err="1">
                <a:solidFill>
                  <a:srgbClr val="000000"/>
                </a:solidFill>
              </a:rPr>
              <a:t>Hp</a:t>
            </a:r>
            <a:endParaRPr lang="en-US" sz="2000" b="1" dirty="0">
              <a:solidFill>
                <a:srgbClr val="000000"/>
              </a:solidFill>
            </a:endParaRPr>
          </a:p>
        </p:txBody>
      </p:sp>
      <p:grpSp>
        <p:nvGrpSpPr>
          <p:cNvPr id="17" name="Group 16"/>
          <p:cNvGrpSpPr/>
          <p:nvPr/>
        </p:nvGrpSpPr>
        <p:grpSpPr>
          <a:xfrm>
            <a:off x="1336675" y="1371600"/>
            <a:ext cx="6283325" cy="3124200"/>
            <a:chOff x="609600" y="914400"/>
            <a:chExt cx="6283325" cy="3124200"/>
          </a:xfrm>
        </p:grpSpPr>
        <p:graphicFrame>
          <p:nvGraphicFramePr>
            <p:cNvPr id="330756" name="Object 4"/>
            <p:cNvGraphicFramePr>
              <a:graphicFrameLocks noChangeAspect="1"/>
            </p:cNvGraphicFramePr>
            <p:nvPr>
              <p:custDataLst>
                <p:tags r:id="rId5"/>
              </p:custDataLst>
            </p:nvPr>
          </p:nvGraphicFramePr>
          <p:xfrm>
            <a:off x="609600" y="914400"/>
            <a:ext cx="3082925" cy="3124200"/>
          </p:xfrm>
          <a:graphic>
            <a:graphicData uri="http://schemas.openxmlformats.org/presentationml/2006/ole">
              <mc:AlternateContent xmlns:mc="http://schemas.openxmlformats.org/markup-compatibility/2006">
                <mc:Choice xmlns:v="urn:schemas-microsoft-com:vml" Requires="v">
                  <p:oleObj spid="_x0000_s1424" name="Photo Editor Photo" r:id="rId19" imgW="5106113" imgH="5172797" progId="">
                    <p:embed/>
                  </p:oleObj>
                </mc:Choice>
                <mc:Fallback>
                  <p:oleObj name="Photo Editor Photo" r:id="rId19" imgW="5106113" imgH="5172797" progId="">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9600" y="914400"/>
                          <a:ext cx="3082925"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0759" name="Object 7"/>
            <p:cNvGraphicFramePr>
              <a:graphicFrameLocks noChangeAspect="1"/>
            </p:cNvGraphicFramePr>
            <p:nvPr>
              <p:custDataLst>
                <p:tags r:id="rId6"/>
              </p:custDataLst>
            </p:nvPr>
          </p:nvGraphicFramePr>
          <p:xfrm>
            <a:off x="3810000" y="914400"/>
            <a:ext cx="3082925" cy="3124200"/>
          </p:xfrm>
          <a:graphic>
            <a:graphicData uri="http://schemas.openxmlformats.org/presentationml/2006/ole">
              <mc:AlternateContent xmlns:mc="http://schemas.openxmlformats.org/markup-compatibility/2006">
                <mc:Choice xmlns:v="urn:schemas-microsoft-com:vml" Requires="v">
                  <p:oleObj spid="_x0000_s1425" name="Photo Editor Photo" r:id="rId21" imgW="5106113" imgH="5172797" progId="">
                    <p:embed/>
                  </p:oleObj>
                </mc:Choice>
                <mc:Fallback>
                  <p:oleObj name="Photo Editor Photo" r:id="rId21" imgW="5106113" imgH="5172797" progId="">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10000" y="914400"/>
                          <a:ext cx="3082925"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0765" name="Oval 13"/>
            <p:cNvSpPr>
              <a:spLocks noChangeArrowheads="1"/>
            </p:cNvSpPr>
            <p:nvPr>
              <p:custDataLst>
                <p:tags r:id="rId7"/>
              </p:custDataLst>
            </p:nvPr>
          </p:nvSpPr>
          <p:spPr bwMode="auto">
            <a:xfrm>
              <a:off x="1166813" y="3895725"/>
              <a:ext cx="76200" cy="76200"/>
            </a:xfrm>
            <a:prstGeom prst="ellipse">
              <a:avLst/>
            </a:prstGeom>
            <a:solidFill>
              <a:srgbClr val="33CC33"/>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330766" name="Oval 14"/>
            <p:cNvSpPr>
              <a:spLocks noChangeArrowheads="1"/>
            </p:cNvSpPr>
            <p:nvPr>
              <p:custDataLst>
                <p:tags r:id="rId8"/>
              </p:custDataLst>
            </p:nvPr>
          </p:nvSpPr>
          <p:spPr bwMode="auto">
            <a:xfrm>
              <a:off x="2066925" y="3533775"/>
              <a:ext cx="76200" cy="76200"/>
            </a:xfrm>
            <a:prstGeom prst="ellipse">
              <a:avLst/>
            </a:prstGeom>
            <a:solidFill>
              <a:srgbClr val="0066FF"/>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330767" name="Oval 15"/>
            <p:cNvSpPr>
              <a:spLocks noChangeArrowheads="1"/>
            </p:cNvSpPr>
            <p:nvPr>
              <p:custDataLst>
                <p:tags r:id="rId9"/>
              </p:custDataLst>
            </p:nvPr>
          </p:nvSpPr>
          <p:spPr bwMode="auto">
            <a:xfrm>
              <a:off x="1228725" y="3562350"/>
              <a:ext cx="76200" cy="762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330768" name="Oval 16"/>
            <p:cNvSpPr>
              <a:spLocks noChangeArrowheads="1"/>
            </p:cNvSpPr>
            <p:nvPr>
              <p:custDataLst>
                <p:tags r:id="rId10"/>
              </p:custDataLst>
            </p:nvPr>
          </p:nvSpPr>
          <p:spPr bwMode="auto">
            <a:xfrm>
              <a:off x="2209800" y="3819525"/>
              <a:ext cx="76200" cy="76200"/>
            </a:xfrm>
            <a:prstGeom prst="ellipse">
              <a:avLst/>
            </a:prstGeom>
            <a:solidFill>
              <a:srgbClr val="FFFF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330769" name="Oval 17"/>
            <p:cNvSpPr>
              <a:spLocks noChangeArrowheads="1"/>
            </p:cNvSpPr>
            <p:nvPr>
              <p:custDataLst>
                <p:tags r:id="rId11"/>
              </p:custDataLst>
            </p:nvPr>
          </p:nvSpPr>
          <p:spPr bwMode="auto">
            <a:xfrm>
              <a:off x="4819650" y="3917950"/>
              <a:ext cx="76200" cy="76200"/>
            </a:xfrm>
            <a:prstGeom prst="ellipse">
              <a:avLst/>
            </a:prstGeom>
            <a:solidFill>
              <a:srgbClr val="33CC33"/>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330770" name="Oval 18"/>
            <p:cNvSpPr>
              <a:spLocks noChangeArrowheads="1"/>
            </p:cNvSpPr>
            <p:nvPr>
              <p:custDataLst>
                <p:tags r:id="rId12"/>
              </p:custDataLst>
            </p:nvPr>
          </p:nvSpPr>
          <p:spPr bwMode="auto">
            <a:xfrm>
              <a:off x="5776913" y="3213100"/>
              <a:ext cx="76200" cy="76200"/>
            </a:xfrm>
            <a:prstGeom prst="ellipse">
              <a:avLst/>
            </a:prstGeom>
            <a:solidFill>
              <a:srgbClr val="0066FF"/>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330771" name="Oval 19"/>
            <p:cNvSpPr>
              <a:spLocks noChangeArrowheads="1"/>
            </p:cNvSpPr>
            <p:nvPr>
              <p:custDataLst>
                <p:tags r:id="rId13"/>
              </p:custDataLst>
            </p:nvPr>
          </p:nvSpPr>
          <p:spPr bwMode="auto">
            <a:xfrm>
              <a:off x="4829175" y="3213100"/>
              <a:ext cx="76200" cy="762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330772" name="Oval 20"/>
            <p:cNvSpPr>
              <a:spLocks noChangeArrowheads="1"/>
            </p:cNvSpPr>
            <p:nvPr>
              <p:custDataLst>
                <p:tags r:id="rId14"/>
              </p:custDataLst>
            </p:nvPr>
          </p:nvSpPr>
          <p:spPr bwMode="auto">
            <a:xfrm>
              <a:off x="5781675" y="3917950"/>
              <a:ext cx="76200" cy="76200"/>
            </a:xfrm>
            <a:prstGeom prst="ellipse">
              <a:avLst/>
            </a:prstGeom>
            <a:solidFill>
              <a:srgbClr val="FFFF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330774" name="Text Box 22"/>
            <p:cNvSpPr txBox="1">
              <a:spLocks noChangeArrowheads="1"/>
            </p:cNvSpPr>
            <p:nvPr>
              <p:custDataLst>
                <p:tags r:id="rId15"/>
              </p:custDataLst>
            </p:nvPr>
          </p:nvSpPr>
          <p:spPr bwMode="auto">
            <a:xfrm>
              <a:off x="1260475" y="3352800"/>
              <a:ext cx="339725" cy="396875"/>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2000" b="1">
                  <a:solidFill>
                    <a:srgbClr val="FF0000"/>
                  </a:solidFill>
                </a:rPr>
                <a:t>p</a:t>
              </a:r>
            </a:p>
          </p:txBody>
        </p:sp>
        <p:sp>
          <p:nvSpPr>
            <p:cNvPr id="330775" name="Text Box 23"/>
            <p:cNvSpPr txBox="1">
              <a:spLocks noChangeArrowheads="1"/>
            </p:cNvSpPr>
            <p:nvPr>
              <p:custDataLst>
                <p:tags r:id="rId16"/>
              </p:custDataLst>
            </p:nvPr>
          </p:nvSpPr>
          <p:spPr bwMode="auto">
            <a:xfrm>
              <a:off x="4856163" y="3124200"/>
              <a:ext cx="409575" cy="396875"/>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2000" b="1">
                  <a:solidFill>
                    <a:srgbClr val="FF0000"/>
                  </a:solidFill>
                </a:rPr>
                <a:t>p’</a:t>
              </a:r>
            </a:p>
          </p:txBody>
        </p:sp>
      </p:grpSp>
    </p:spTree>
    <p:extLst>
      <p:ext uri="{BB962C8B-B14F-4D97-AF65-F5344CB8AC3E}">
        <p14:creationId xmlns:p14="http://schemas.microsoft.com/office/powerpoint/2010/main" val="190280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0773">
                                            <p:txEl>
                                              <p:pRg st="2" end="2"/>
                                            </p:txEl>
                                          </p:spTgt>
                                        </p:tgtEl>
                                        <p:attrNameLst>
                                          <p:attrName>style.visibility</p:attrName>
                                        </p:attrNameLst>
                                      </p:cBhvr>
                                      <p:to>
                                        <p:strVal val="visible"/>
                                      </p:to>
                                    </p:set>
                                    <p:animEffect transition="in" filter="fade">
                                      <p:cBhvr>
                                        <p:cTn id="7" dur="500"/>
                                        <p:tgtEl>
                                          <p:spTgt spid="3307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Alternate formulation for </a:t>
            </a:r>
            <a:r>
              <a:rPr lang="en-US" dirty="0" err="1"/>
              <a:t>homographies</a:t>
            </a:r>
            <a:endParaRPr lang="en-US" dirty="0"/>
          </a:p>
        </p:txBody>
      </p:sp>
      <p:pic>
        <p:nvPicPr>
          <p:cNvPr id="4" name="Picture 3" descr="Edittex"/>
          <p:cNvPicPr>
            <a:picLocks noChangeAspect="1" noChangeArrowheads="1"/>
          </p:cNvPicPr>
          <p:nvPr>
            <p:custDataLst>
              <p:tags r:id="rId1"/>
            </p:custDataLst>
          </p:nvPr>
        </p:nvPicPr>
        <p:blipFill>
          <a:blip r:embed="rId3" cstate="print"/>
          <a:srcRect/>
          <a:stretch>
            <a:fillRect/>
          </a:stretch>
        </p:blipFill>
        <p:spPr bwMode="auto">
          <a:xfrm>
            <a:off x="1091342" y="2472072"/>
            <a:ext cx="6372354" cy="1500508"/>
          </a:xfrm>
          <a:prstGeom prst="rect">
            <a:avLst/>
          </a:prstGeom>
          <a:noFill/>
          <a:ln w="9525">
            <a:noFill/>
            <a:miter lim="800000"/>
            <a:headEnd/>
            <a:tailEnd/>
          </a:ln>
          <a:effectLst/>
        </p:spPr>
      </p:pic>
      <p:sp>
        <p:nvSpPr>
          <p:cNvPr id="5" name="TextBox 4"/>
          <p:cNvSpPr txBox="1"/>
          <p:nvPr/>
        </p:nvSpPr>
        <p:spPr>
          <a:xfrm>
            <a:off x="632034" y="4277380"/>
            <a:ext cx="7292766" cy="523220"/>
          </a:xfrm>
          <a:prstGeom prst="rect">
            <a:avLst/>
          </a:prstGeom>
          <a:noFill/>
        </p:spPr>
        <p:txBody>
          <a:bodyPr wrap="none" rtlCol="0">
            <a:spAutoFit/>
          </a:bodyPr>
          <a:lstStyle/>
          <a:p>
            <a:pPr algn="ctr"/>
            <a:r>
              <a:rPr lang="en-US" sz="2800" dirty="0"/>
              <a:t>where the length of the vector [h</a:t>
            </a:r>
            <a:r>
              <a:rPr lang="en-US" sz="2800" baseline="-25000" dirty="0"/>
              <a:t>00</a:t>
            </a:r>
            <a:r>
              <a:rPr lang="en-US" sz="2800" dirty="0"/>
              <a:t> h</a:t>
            </a:r>
            <a:r>
              <a:rPr lang="en-US" sz="2800" baseline="-25000" dirty="0"/>
              <a:t>01</a:t>
            </a:r>
            <a:r>
              <a:rPr lang="en-US" sz="2800" dirty="0"/>
              <a:t> … h</a:t>
            </a:r>
            <a:r>
              <a:rPr lang="en-US" sz="2800" baseline="-25000" dirty="0"/>
              <a:t>22</a:t>
            </a:r>
            <a:r>
              <a:rPr lang="en-US" sz="2800" dirty="0"/>
              <a:t>] is 1</a:t>
            </a:r>
          </a:p>
        </p:txBody>
      </p:sp>
    </p:spTree>
    <p:extLst>
      <p:ext uri="{BB962C8B-B14F-4D97-AF65-F5344CB8AC3E}">
        <p14:creationId xmlns:p14="http://schemas.microsoft.com/office/powerpoint/2010/main" val="3716625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custDataLst>
              <p:tags r:id="rId1"/>
            </p:custDataLst>
          </p:nvPr>
        </p:nvSpPr>
        <p:spPr>
          <a:xfrm>
            <a:off x="457200" y="76200"/>
            <a:ext cx="8229600" cy="1143000"/>
          </a:xfrm>
        </p:spPr>
        <p:txBody>
          <a:bodyPr/>
          <a:lstStyle/>
          <a:p>
            <a:r>
              <a:rPr lang="en-US" dirty="0"/>
              <a:t>Solving for </a:t>
            </a:r>
            <a:r>
              <a:rPr lang="en-US" dirty="0" err="1"/>
              <a:t>homographies</a:t>
            </a:r>
            <a:endParaRPr lang="en-US" dirty="0"/>
          </a:p>
        </p:txBody>
      </p:sp>
      <p:pic>
        <p:nvPicPr>
          <p:cNvPr id="377859" name="Picture 3" descr="Edittex"/>
          <p:cNvPicPr>
            <a:picLocks noChangeAspect="1" noChangeArrowheads="1"/>
          </p:cNvPicPr>
          <p:nvPr>
            <p:custDataLst>
              <p:tags r:id="rId2"/>
            </p:custDataLst>
          </p:nvPr>
        </p:nvPicPr>
        <p:blipFill>
          <a:blip r:embed="rId6" cstate="print"/>
          <a:srcRect/>
          <a:stretch>
            <a:fillRect/>
          </a:stretch>
        </p:blipFill>
        <p:spPr bwMode="auto">
          <a:xfrm>
            <a:off x="2341563" y="1459073"/>
            <a:ext cx="3983038" cy="937892"/>
          </a:xfrm>
          <a:prstGeom prst="rect">
            <a:avLst/>
          </a:prstGeom>
          <a:noFill/>
          <a:ln w="9525">
            <a:noFill/>
            <a:miter lim="800000"/>
            <a:headEnd/>
            <a:tailEnd/>
          </a:ln>
          <a:effectLst/>
        </p:spPr>
      </p:pic>
      <p:pic>
        <p:nvPicPr>
          <p:cNvPr id="377860" name="Picture 4" descr="Edittex"/>
          <p:cNvPicPr>
            <a:picLocks noChangeAspect="1" noChangeArrowheads="1"/>
          </p:cNvPicPr>
          <p:nvPr>
            <p:custDataLst>
              <p:tags r:id="rId3"/>
            </p:custDataLst>
          </p:nvPr>
        </p:nvPicPr>
        <p:blipFill>
          <a:blip r:embed="rId7" cstate="print"/>
          <a:srcRect/>
          <a:stretch>
            <a:fillRect/>
          </a:stretch>
        </p:blipFill>
        <p:spPr bwMode="auto">
          <a:xfrm>
            <a:off x="2286000" y="2971800"/>
            <a:ext cx="4644088" cy="1765498"/>
          </a:xfrm>
          <a:prstGeom prst="rect">
            <a:avLst/>
          </a:prstGeom>
          <a:noFill/>
          <a:ln w="9525">
            <a:noFill/>
            <a:miter lim="800000"/>
            <a:headEnd/>
            <a:tailEnd/>
          </a:ln>
          <a:effectLst/>
        </p:spPr>
      </p:pic>
      <p:sp>
        <p:nvSpPr>
          <p:cNvPr id="2" name="TextBox 1"/>
          <p:cNvSpPr txBox="1"/>
          <p:nvPr/>
        </p:nvSpPr>
        <p:spPr>
          <a:xfrm>
            <a:off x="3124200" y="5410200"/>
            <a:ext cx="2796409" cy="461665"/>
          </a:xfrm>
          <a:prstGeom prst="rect">
            <a:avLst/>
          </a:prstGeom>
          <a:noFill/>
        </p:spPr>
        <p:txBody>
          <a:bodyPr wrap="none" rtlCol="0">
            <a:spAutoFit/>
          </a:bodyPr>
          <a:lstStyle/>
          <a:p>
            <a:r>
              <a:rPr lang="en-US" sz="2400" dirty="0"/>
              <a:t>Linear or non-linear?</a:t>
            </a:r>
          </a:p>
        </p:txBody>
      </p:sp>
    </p:spTree>
    <p:extLst>
      <p:ext uri="{BB962C8B-B14F-4D97-AF65-F5344CB8AC3E}">
        <p14:creationId xmlns:p14="http://schemas.microsoft.com/office/powerpoint/2010/main" val="9733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7860"/>
                                        </p:tgtEl>
                                        <p:attrNameLst>
                                          <p:attrName>style.visibility</p:attrName>
                                        </p:attrNameLst>
                                      </p:cBhvr>
                                      <p:to>
                                        <p:strVal val="visible"/>
                                      </p:to>
                                    </p:set>
                                    <p:animEffect transition="in" filter="fade">
                                      <p:cBhvr>
                                        <p:cTn id="7" dur="500"/>
                                        <p:tgtEl>
                                          <p:spTgt spid="377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custDataLst>
              <p:tags r:id="rId1"/>
            </p:custDataLst>
          </p:nvPr>
        </p:nvSpPr>
        <p:spPr>
          <a:xfrm>
            <a:off x="457200" y="76200"/>
            <a:ext cx="8229600" cy="1143000"/>
          </a:xfrm>
        </p:spPr>
        <p:txBody>
          <a:bodyPr/>
          <a:lstStyle/>
          <a:p>
            <a:r>
              <a:rPr lang="en-US" dirty="0"/>
              <a:t>Solving for </a:t>
            </a:r>
            <a:r>
              <a:rPr lang="en-US" dirty="0" err="1"/>
              <a:t>homographies</a:t>
            </a:r>
            <a:endParaRPr lang="en-US" dirty="0"/>
          </a:p>
        </p:txBody>
      </p:sp>
      <p:pic>
        <p:nvPicPr>
          <p:cNvPr id="377859" name="Picture 3" descr="Edittex"/>
          <p:cNvPicPr>
            <a:picLocks noChangeAspect="1" noChangeArrowheads="1"/>
          </p:cNvPicPr>
          <p:nvPr>
            <p:custDataLst>
              <p:tags r:id="rId2"/>
            </p:custDataLst>
          </p:nvPr>
        </p:nvPicPr>
        <p:blipFill>
          <a:blip r:embed="rId7" cstate="print"/>
          <a:srcRect/>
          <a:stretch>
            <a:fillRect/>
          </a:stretch>
        </p:blipFill>
        <p:spPr bwMode="auto">
          <a:xfrm>
            <a:off x="2341563" y="1459073"/>
            <a:ext cx="3983038" cy="937892"/>
          </a:xfrm>
          <a:prstGeom prst="rect">
            <a:avLst/>
          </a:prstGeom>
          <a:noFill/>
          <a:ln w="9525">
            <a:noFill/>
            <a:miter lim="800000"/>
            <a:headEnd/>
            <a:tailEnd/>
          </a:ln>
          <a:effectLst/>
        </p:spPr>
      </p:pic>
      <p:pic>
        <p:nvPicPr>
          <p:cNvPr id="377860" name="Picture 4" descr="Edittex"/>
          <p:cNvPicPr>
            <a:picLocks noChangeAspect="1" noChangeArrowheads="1"/>
          </p:cNvPicPr>
          <p:nvPr>
            <p:custDataLst>
              <p:tags r:id="rId3"/>
            </p:custDataLst>
          </p:nvPr>
        </p:nvPicPr>
        <p:blipFill>
          <a:blip r:embed="rId8" cstate="print"/>
          <a:srcRect/>
          <a:stretch>
            <a:fillRect/>
          </a:stretch>
        </p:blipFill>
        <p:spPr bwMode="auto">
          <a:xfrm>
            <a:off x="2438400" y="2895600"/>
            <a:ext cx="4644088" cy="1765498"/>
          </a:xfrm>
          <a:prstGeom prst="rect">
            <a:avLst/>
          </a:prstGeom>
          <a:noFill/>
          <a:ln w="9525">
            <a:noFill/>
            <a:miter lim="800000"/>
            <a:headEnd/>
            <a:tailEnd/>
          </a:ln>
          <a:effectLst/>
        </p:spPr>
      </p:pic>
      <p:pic>
        <p:nvPicPr>
          <p:cNvPr id="377861" name="Picture 5" descr="Edittex"/>
          <p:cNvPicPr>
            <a:picLocks noChangeAspect="1" noChangeArrowheads="1"/>
          </p:cNvPicPr>
          <p:nvPr>
            <p:custDataLst>
              <p:tags r:id="rId4"/>
            </p:custDataLst>
          </p:nvPr>
        </p:nvPicPr>
        <p:blipFill>
          <a:blip r:embed="rId9" cstate="print"/>
          <a:srcRect/>
          <a:stretch>
            <a:fillRect/>
          </a:stretch>
        </p:blipFill>
        <p:spPr bwMode="auto">
          <a:xfrm>
            <a:off x="838200" y="5029200"/>
            <a:ext cx="7579858" cy="880156"/>
          </a:xfrm>
          <a:prstGeom prst="rect">
            <a:avLst/>
          </a:prstGeom>
          <a:noFill/>
          <a:ln w="9525">
            <a:noFill/>
            <a:miter lim="800000"/>
            <a:headEnd/>
            <a:tailEnd/>
          </a:ln>
          <a:effectLst/>
        </p:spPr>
      </p:pic>
    </p:spTree>
    <p:extLst>
      <p:ext uri="{BB962C8B-B14F-4D97-AF65-F5344CB8AC3E}">
        <p14:creationId xmlns:p14="http://schemas.microsoft.com/office/powerpoint/2010/main" val="405251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7860"/>
                                        </p:tgtEl>
                                        <p:attrNameLst>
                                          <p:attrName>style.visibility</p:attrName>
                                        </p:attrNameLst>
                                      </p:cBhvr>
                                      <p:to>
                                        <p:strVal val="visible"/>
                                      </p:to>
                                    </p:set>
                                    <p:animEffect transition="in" filter="fade">
                                      <p:cBhvr>
                                        <p:cTn id="7" dur="500"/>
                                        <p:tgtEl>
                                          <p:spTgt spid="3778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7861"/>
                                        </p:tgtEl>
                                        <p:attrNameLst>
                                          <p:attrName>style.visibility</p:attrName>
                                        </p:attrNameLst>
                                      </p:cBhvr>
                                      <p:to>
                                        <p:strVal val="visible"/>
                                      </p:to>
                                    </p:set>
                                    <p:animEffect transition="in" filter="fade">
                                      <p:cBhvr>
                                        <p:cTn id="12" dur="500"/>
                                        <p:tgtEl>
                                          <p:spTgt spid="3778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Solving for </a:t>
            </a:r>
            <a:r>
              <a:rPr lang="en-US" dirty="0" err="1"/>
              <a:t>homographies</a:t>
            </a:r>
            <a:endParaRPr lang="en-US" dirty="0"/>
          </a:p>
        </p:txBody>
      </p:sp>
      <p:pic>
        <p:nvPicPr>
          <p:cNvPr id="4" name="Picture 6" descr="Edittex"/>
          <p:cNvPicPr>
            <a:picLocks noChangeAspect="1" noChangeArrowheads="1"/>
          </p:cNvPicPr>
          <p:nvPr>
            <p:custDataLst>
              <p:tags r:id="rId1"/>
            </p:custDataLst>
          </p:nvPr>
        </p:nvPicPr>
        <p:blipFill>
          <a:blip r:embed="rId5" cstate="print"/>
          <a:srcRect/>
          <a:stretch>
            <a:fillRect/>
          </a:stretch>
        </p:blipFill>
        <p:spPr bwMode="auto">
          <a:xfrm>
            <a:off x="650798" y="2950030"/>
            <a:ext cx="7986294" cy="3200400"/>
          </a:xfrm>
          <a:prstGeom prst="rect">
            <a:avLst/>
          </a:prstGeom>
          <a:noFill/>
          <a:ln w="9525">
            <a:noFill/>
            <a:miter lim="800000"/>
            <a:headEnd/>
            <a:tailEnd/>
          </a:ln>
          <a:effectLst/>
        </p:spPr>
      </p:pic>
      <p:pic>
        <p:nvPicPr>
          <p:cNvPr id="5" name="Picture 5" descr="Edittex"/>
          <p:cNvPicPr>
            <a:picLocks noChangeAspect="1" noChangeArrowheads="1"/>
          </p:cNvPicPr>
          <p:nvPr>
            <p:custDataLst>
              <p:tags r:id="rId2"/>
            </p:custDataLst>
          </p:nvPr>
        </p:nvPicPr>
        <p:blipFill>
          <a:blip r:embed="rId6" cstate="print"/>
          <a:srcRect/>
          <a:stretch>
            <a:fillRect/>
          </a:stretch>
        </p:blipFill>
        <p:spPr bwMode="auto">
          <a:xfrm>
            <a:off x="674003" y="1460286"/>
            <a:ext cx="7579858" cy="880156"/>
          </a:xfrm>
          <a:prstGeom prst="rect">
            <a:avLst/>
          </a:prstGeom>
          <a:noFill/>
          <a:ln w="9525">
            <a:noFill/>
            <a:miter lim="800000"/>
            <a:headEnd/>
            <a:tailEnd/>
          </a:ln>
          <a:effectLst/>
        </p:spPr>
      </p:pic>
    </p:spTree>
    <p:extLst>
      <p:ext uri="{BB962C8B-B14F-4D97-AF65-F5344CB8AC3E}">
        <p14:creationId xmlns:p14="http://schemas.microsoft.com/office/powerpoint/2010/main" val="59345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p:custDataLst>
              <p:tags r:id="rId1"/>
            </p:custDataLst>
          </p:nvPr>
        </p:nvSpPr>
        <p:spPr>
          <a:xfrm>
            <a:off x="457200" y="76200"/>
            <a:ext cx="8229600" cy="1143000"/>
          </a:xfrm>
        </p:spPr>
        <p:txBody>
          <a:bodyPr/>
          <a:lstStyle/>
          <a:p>
            <a:r>
              <a:rPr lang="en-US" dirty="0"/>
              <a:t>Solving for </a:t>
            </a:r>
            <a:r>
              <a:rPr lang="en-US" dirty="0" err="1"/>
              <a:t>homographies</a:t>
            </a:r>
            <a:endParaRPr lang="en-US" dirty="0"/>
          </a:p>
        </p:txBody>
      </p:sp>
      <p:pic>
        <p:nvPicPr>
          <p:cNvPr id="378883" name="Picture 3" descr="Edittex"/>
          <p:cNvPicPr>
            <a:picLocks noChangeAspect="1" noChangeArrowheads="1"/>
          </p:cNvPicPr>
          <p:nvPr>
            <p:custDataLst>
              <p:tags r:id="rId2"/>
            </p:custDataLst>
          </p:nvPr>
        </p:nvPicPr>
        <p:blipFill>
          <a:blip r:embed="rId11" cstate="print"/>
          <a:srcRect/>
          <a:stretch>
            <a:fillRect/>
          </a:stretch>
        </p:blipFill>
        <p:spPr bwMode="auto">
          <a:xfrm>
            <a:off x="690113" y="1155604"/>
            <a:ext cx="7702776" cy="2840958"/>
          </a:xfrm>
          <a:prstGeom prst="rect">
            <a:avLst/>
          </a:prstGeom>
          <a:noFill/>
          <a:ln w="9525">
            <a:noFill/>
            <a:miter lim="800000"/>
            <a:headEnd/>
            <a:tailEnd/>
          </a:ln>
          <a:effectLst/>
        </p:spPr>
      </p:pic>
      <p:sp>
        <p:nvSpPr>
          <p:cNvPr id="378888" name="Rectangle 8"/>
          <p:cNvSpPr>
            <a:spLocks noChangeArrowheads="1"/>
          </p:cNvSpPr>
          <p:nvPr>
            <p:custDataLst>
              <p:tags r:id="rId3"/>
            </p:custDataLst>
          </p:nvPr>
        </p:nvSpPr>
        <p:spPr bwMode="auto">
          <a:xfrm>
            <a:off x="685800" y="4942140"/>
            <a:ext cx="7848600" cy="1219200"/>
          </a:xfrm>
          <a:prstGeom prst="rect">
            <a:avLst/>
          </a:prstGeom>
          <a:noFill/>
          <a:ln w="9525">
            <a:noFill/>
            <a:miter lim="800000"/>
            <a:headEnd/>
            <a:tailEnd/>
          </a:ln>
          <a:effectLst/>
        </p:spPr>
        <p:txBody>
          <a:bodyPr/>
          <a:lstStyle/>
          <a:p>
            <a:pPr marL="342900" indent="-342900" eaLnBrk="0" fontAlgn="base" hangingPunct="0">
              <a:spcBef>
                <a:spcPct val="20000"/>
              </a:spcBef>
              <a:spcAft>
                <a:spcPct val="0"/>
              </a:spcAft>
            </a:pPr>
            <a:r>
              <a:rPr lang="en-US" sz="2400" dirty="0">
                <a:solidFill>
                  <a:srgbClr val="000000"/>
                </a:solidFill>
              </a:rPr>
              <a:t>Defines a least squares problem:</a:t>
            </a:r>
          </a:p>
        </p:txBody>
      </p:sp>
      <p:pic>
        <p:nvPicPr>
          <p:cNvPr id="378901" name="Picture 21" descr="Edittex"/>
          <p:cNvPicPr>
            <a:picLocks noChangeAspect="1" noChangeArrowheads="1"/>
          </p:cNvPicPr>
          <p:nvPr>
            <p:custDataLst>
              <p:tags r:id="rId4"/>
            </p:custDataLst>
          </p:nvPr>
        </p:nvPicPr>
        <p:blipFill>
          <a:blip r:embed="rId12" cstate="print"/>
          <a:srcRect/>
          <a:stretch>
            <a:fillRect/>
          </a:stretch>
        </p:blipFill>
        <p:spPr bwMode="auto">
          <a:xfrm>
            <a:off x="5105400" y="5032375"/>
            <a:ext cx="3056405" cy="377825"/>
          </a:xfrm>
          <a:prstGeom prst="rect">
            <a:avLst/>
          </a:prstGeom>
          <a:noFill/>
          <a:ln w="9525">
            <a:noFill/>
            <a:miter lim="800000"/>
            <a:headEnd/>
            <a:tailEnd/>
          </a:ln>
          <a:effectLst/>
        </p:spPr>
      </p:pic>
      <p:grpSp>
        <p:nvGrpSpPr>
          <p:cNvPr id="2" name="Group 18"/>
          <p:cNvGrpSpPr/>
          <p:nvPr/>
        </p:nvGrpSpPr>
        <p:grpSpPr>
          <a:xfrm>
            <a:off x="3276600" y="3956297"/>
            <a:ext cx="769763" cy="904855"/>
            <a:chOff x="3265714" y="3761697"/>
            <a:chExt cx="769763" cy="904855"/>
          </a:xfrm>
        </p:grpSpPr>
        <p:sp>
          <p:nvSpPr>
            <p:cNvPr id="378892" name="Text Box 12"/>
            <p:cNvSpPr txBox="1">
              <a:spLocks noChangeArrowheads="1"/>
            </p:cNvSpPr>
            <p:nvPr>
              <p:custDataLst>
                <p:tags r:id="rId8"/>
              </p:custDataLst>
            </p:nvPr>
          </p:nvSpPr>
          <p:spPr bwMode="auto">
            <a:xfrm>
              <a:off x="3265714" y="4327998"/>
              <a:ext cx="769763" cy="338554"/>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1600" b="1" dirty="0">
                  <a:solidFill>
                    <a:srgbClr val="000000"/>
                  </a:solidFill>
                </a:rPr>
                <a:t>2n </a:t>
              </a:r>
              <a:r>
                <a:rPr lang="en-US" sz="1600" b="1" dirty="0">
                  <a:solidFill>
                    <a:srgbClr val="000000"/>
                  </a:solidFill>
                  <a:cs typeface="Times New Roman" pitchFamily="18" charset="0"/>
                </a:rPr>
                <a:t>× 9</a:t>
              </a:r>
              <a:endParaRPr lang="en-US" sz="1600" b="1" dirty="0">
                <a:solidFill>
                  <a:srgbClr val="000000"/>
                </a:solidFill>
              </a:endParaRPr>
            </a:p>
          </p:txBody>
        </p:sp>
        <p:pic>
          <p:nvPicPr>
            <p:cNvPr id="585729" name="Picture 1"/>
            <p:cNvPicPr>
              <a:picLocks noChangeAspect="1" noChangeArrowheads="1"/>
            </p:cNvPicPr>
            <p:nvPr/>
          </p:nvPicPr>
          <p:blipFill>
            <a:blip r:embed="rId13" cstate="print"/>
            <a:srcRect/>
            <a:stretch>
              <a:fillRect/>
            </a:stretch>
          </p:blipFill>
          <p:spPr bwMode="auto">
            <a:xfrm>
              <a:off x="3292249" y="3761697"/>
              <a:ext cx="707780" cy="603476"/>
            </a:xfrm>
            <a:prstGeom prst="rect">
              <a:avLst/>
            </a:prstGeom>
            <a:noFill/>
            <a:ln w="9525">
              <a:noFill/>
              <a:miter lim="800000"/>
              <a:headEnd/>
              <a:tailEnd/>
            </a:ln>
          </p:spPr>
        </p:pic>
      </p:grpSp>
      <p:grpSp>
        <p:nvGrpSpPr>
          <p:cNvPr id="3" name="Group 19"/>
          <p:cNvGrpSpPr/>
          <p:nvPr/>
        </p:nvGrpSpPr>
        <p:grpSpPr>
          <a:xfrm>
            <a:off x="6680590" y="3994889"/>
            <a:ext cx="550760" cy="881911"/>
            <a:chOff x="6724134" y="3832947"/>
            <a:chExt cx="550760" cy="881911"/>
          </a:xfrm>
        </p:grpSpPr>
        <p:sp>
          <p:nvSpPr>
            <p:cNvPr id="378893" name="Text Box 13"/>
            <p:cNvSpPr txBox="1">
              <a:spLocks noChangeArrowheads="1"/>
            </p:cNvSpPr>
            <p:nvPr>
              <p:custDataLst>
                <p:tags r:id="rId7"/>
              </p:custDataLst>
            </p:nvPr>
          </p:nvSpPr>
          <p:spPr bwMode="auto">
            <a:xfrm>
              <a:off x="6857547" y="4376304"/>
              <a:ext cx="298480" cy="338554"/>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1600" b="1" dirty="0">
                  <a:solidFill>
                    <a:srgbClr val="000000"/>
                  </a:solidFill>
                  <a:cs typeface="Times New Roman" pitchFamily="18" charset="0"/>
                </a:rPr>
                <a:t>9</a:t>
              </a:r>
              <a:endParaRPr lang="en-US" sz="1600" b="1" dirty="0">
                <a:solidFill>
                  <a:srgbClr val="000000"/>
                </a:solidFill>
              </a:endParaRPr>
            </a:p>
          </p:txBody>
        </p:sp>
        <p:pic>
          <p:nvPicPr>
            <p:cNvPr id="585730" name="Picture 2"/>
            <p:cNvPicPr>
              <a:picLocks noChangeAspect="1" noChangeArrowheads="1"/>
            </p:cNvPicPr>
            <p:nvPr/>
          </p:nvPicPr>
          <p:blipFill>
            <a:blip r:embed="rId14" cstate="print"/>
            <a:srcRect/>
            <a:stretch>
              <a:fillRect/>
            </a:stretch>
          </p:blipFill>
          <p:spPr bwMode="auto">
            <a:xfrm>
              <a:off x="6724134" y="3832947"/>
              <a:ext cx="550760" cy="607248"/>
            </a:xfrm>
            <a:prstGeom prst="rect">
              <a:avLst/>
            </a:prstGeom>
            <a:noFill/>
            <a:ln w="9525">
              <a:noFill/>
              <a:miter lim="800000"/>
              <a:headEnd/>
              <a:tailEnd/>
            </a:ln>
          </p:spPr>
        </p:pic>
      </p:grpSp>
      <p:grpSp>
        <p:nvGrpSpPr>
          <p:cNvPr id="4" name="Group 21"/>
          <p:cNvGrpSpPr/>
          <p:nvPr/>
        </p:nvGrpSpPr>
        <p:grpSpPr>
          <a:xfrm>
            <a:off x="7986713" y="4012085"/>
            <a:ext cx="448687" cy="832058"/>
            <a:chOff x="7975827" y="3839257"/>
            <a:chExt cx="448687" cy="832058"/>
          </a:xfrm>
        </p:grpSpPr>
        <p:sp>
          <p:nvSpPr>
            <p:cNvPr id="378894" name="Text Box 14"/>
            <p:cNvSpPr txBox="1">
              <a:spLocks noChangeArrowheads="1"/>
            </p:cNvSpPr>
            <p:nvPr>
              <p:custDataLst>
                <p:tags r:id="rId6"/>
              </p:custDataLst>
            </p:nvPr>
          </p:nvSpPr>
          <p:spPr bwMode="auto">
            <a:xfrm>
              <a:off x="8001000" y="4332761"/>
              <a:ext cx="423514" cy="338554"/>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1600" b="1" dirty="0">
                  <a:solidFill>
                    <a:srgbClr val="000000"/>
                  </a:solidFill>
                  <a:cs typeface="Times New Roman" pitchFamily="18" charset="0"/>
                </a:rPr>
                <a:t>2n</a:t>
              </a:r>
              <a:endParaRPr lang="en-US" sz="1600" b="1" dirty="0">
                <a:solidFill>
                  <a:srgbClr val="000000"/>
                </a:solidFill>
              </a:endParaRPr>
            </a:p>
          </p:txBody>
        </p:sp>
        <p:pic>
          <p:nvPicPr>
            <p:cNvPr id="585733" name="Picture 5"/>
            <p:cNvPicPr>
              <a:picLocks noChangeAspect="1" noChangeArrowheads="1"/>
            </p:cNvPicPr>
            <p:nvPr/>
          </p:nvPicPr>
          <p:blipFill>
            <a:blip r:embed="rId15" cstate="print"/>
            <a:srcRect/>
            <a:stretch>
              <a:fillRect/>
            </a:stretch>
          </p:blipFill>
          <p:spPr bwMode="auto">
            <a:xfrm>
              <a:off x="7975827" y="3839257"/>
              <a:ext cx="415747" cy="515030"/>
            </a:xfrm>
            <a:prstGeom prst="rect">
              <a:avLst/>
            </a:prstGeom>
            <a:noFill/>
            <a:ln w="9525">
              <a:noFill/>
              <a:miter lim="800000"/>
              <a:headEnd/>
              <a:tailEnd/>
            </a:ln>
          </p:spPr>
        </p:pic>
      </p:grpSp>
      <p:sp>
        <p:nvSpPr>
          <p:cNvPr id="15" name="Rectangle 15"/>
          <p:cNvSpPr>
            <a:spLocks noChangeArrowheads="1"/>
          </p:cNvSpPr>
          <p:nvPr>
            <p:custDataLst>
              <p:tags r:id="rId5"/>
            </p:custDataLst>
          </p:nvPr>
        </p:nvSpPr>
        <p:spPr bwMode="auto">
          <a:xfrm>
            <a:off x="685800" y="5410200"/>
            <a:ext cx="7848600" cy="1371600"/>
          </a:xfrm>
          <a:prstGeom prst="rect">
            <a:avLst/>
          </a:prstGeom>
          <a:noFill/>
          <a:ln w="9525">
            <a:noFill/>
            <a:miter lim="800000"/>
            <a:headEnd/>
            <a:tailEnd/>
          </a:ln>
          <a:effectLst/>
        </p:spPr>
        <p:txBody>
          <a:bodyPr/>
          <a:lstStyle/>
          <a:p>
            <a:pPr marL="742950" lvl="1" indent="-285750" eaLnBrk="0" fontAlgn="base" hangingPunct="0">
              <a:spcBef>
                <a:spcPct val="20000"/>
              </a:spcBef>
              <a:spcAft>
                <a:spcPct val="0"/>
              </a:spcAft>
              <a:buFontTx/>
              <a:buChar char="•"/>
            </a:pPr>
            <a:r>
              <a:rPr lang="en-US" sz="2000" dirty="0">
                <a:solidFill>
                  <a:srgbClr val="000000"/>
                </a:solidFill>
              </a:rPr>
              <a:t>Since        is only defined up to scale, solve for unit vector</a:t>
            </a:r>
            <a:endParaRPr lang="en-US" sz="2000" b="1" dirty="0">
              <a:solidFill>
                <a:srgbClr val="000000"/>
              </a:solidFill>
            </a:endParaRPr>
          </a:p>
        </p:txBody>
      </p:sp>
      <p:pic>
        <p:nvPicPr>
          <p:cNvPr id="16" name="Picture 3"/>
          <p:cNvPicPr>
            <a:picLocks noChangeAspect="1" noChangeArrowheads="1"/>
          </p:cNvPicPr>
          <p:nvPr/>
        </p:nvPicPr>
        <p:blipFill>
          <a:blip r:embed="rId16" cstate="print"/>
          <a:srcRect/>
          <a:stretch>
            <a:fillRect/>
          </a:stretch>
        </p:blipFill>
        <p:spPr bwMode="auto">
          <a:xfrm>
            <a:off x="7543800" y="5413436"/>
            <a:ext cx="217715" cy="314805"/>
          </a:xfrm>
          <a:prstGeom prst="rect">
            <a:avLst/>
          </a:prstGeom>
          <a:noFill/>
          <a:ln w="9525">
            <a:noFill/>
            <a:miter lim="800000"/>
            <a:headEnd/>
            <a:tailEnd/>
          </a:ln>
        </p:spPr>
      </p:pic>
      <p:pic>
        <p:nvPicPr>
          <p:cNvPr id="17" name="Picture 2"/>
          <p:cNvPicPr>
            <a:picLocks noChangeAspect="1" noChangeArrowheads="1"/>
          </p:cNvPicPr>
          <p:nvPr/>
        </p:nvPicPr>
        <p:blipFill>
          <a:blip r:embed="rId14" cstate="print"/>
          <a:srcRect/>
          <a:stretch>
            <a:fillRect/>
          </a:stretch>
        </p:blipFill>
        <p:spPr bwMode="auto">
          <a:xfrm>
            <a:off x="2176516" y="5472189"/>
            <a:ext cx="229228" cy="252738"/>
          </a:xfrm>
          <a:prstGeom prst="rect">
            <a:avLst/>
          </a:prstGeom>
          <a:noFill/>
          <a:ln w="9525">
            <a:noFill/>
            <a:miter lim="800000"/>
            <a:headEnd/>
            <a:tailEnd/>
          </a:ln>
        </p:spPr>
      </p:pic>
    </p:spTree>
    <p:extLst>
      <p:ext uri="{BB962C8B-B14F-4D97-AF65-F5344CB8AC3E}">
        <p14:creationId xmlns:p14="http://schemas.microsoft.com/office/powerpoint/2010/main" val="185256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8888">
                                            <p:txEl>
                                              <p:pRg st="0" end="0"/>
                                            </p:txEl>
                                          </p:spTgt>
                                        </p:tgtEl>
                                        <p:attrNameLst>
                                          <p:attrName>style.visibility</p:attrName>
                                        </p:attrNameLst>
                                      </p:cBhvr>
                                      <p:to>
                                        <p:strVal val="visible"/>
                                      </p:to>
                                    </p:set>
                                    <p:animEffect transition="in" filter="fade">
                                      <p:cBhvr>
                                        <p:cTn id="18" dur="500"/>
                                        <p:tgtEl>
                                          <p:spTgt spid="378888">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78901"/>
                                        </p:tgtEl>
                                        <p:attrNameLst>
                                          <p:attrName>style.visibility</p:attrName>
                                        </p:attrNameLst>
                                      </p:cBhvr>
                                      <p:to>
                                        <p:strVal val="visible"/>
                                      </p:to>
                                    </p:set>
                                    <p:animEffect transition="in" filter="fade">
                                      <p:cBhvr>
                                        <p:cTn id="21" dur="500"/>
                                        <p:tgtEl>
                                          <p:spTgt spid="37890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fade">
                                      <p:cBhvr>
                                        <p:cTn id="26" dur="500"/>
                                        <p:tgtEl>
                                          <p:spTgt spid="15">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8" grpId="0" build="p" bldLvl="2"/>
      <p:bldP spid="15"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custDataLst>
              <p:tags r:id="rId2"/>
            </p:custDataLst>
          </p:nvPr>
        </p:nvSpPr>
        <p:spPr>
          <a:xfrm>
            <a:off x="457200" y="76200"/>
            <a:ext cx="8229600" cy="1143000"/>
          </a:xfrm>
        </p:spPr>
        <p:txBody>
          <a:bodyPr/>
          <a:lstStyle/>
          <a:p>
            <a:r>
              <a:rPr lang="en-US" dirty="0" err="1"/>
              <a:t>Homographies</a:t>
            </a:r>
            <a:endParaRPr lang="en-US" dirty="0"/>
          </a:p>
        </p:txBody>
      </p:sp>
      <p:sp>
        <p:nvSpPr>
          <p:cNvPr id="330755" name="Rectangle 3"/>
          <p:cNvSpPr>
            <a:spLocks noGrp="1" noChangeArrowheads="1"/>
          </p:cNvSpPr>
          <p:nvPr>
            <p:ph type="body" idx="1"/>
            <p:custDataLst>
              <p:tags r:id="rId3"/>
            </p:custDataLst>
          </p:nvPr>
        </p:nvSpPr>
        <p:spPr/>
        <p:txBody>
          <a:bodyPr/>
          <a:lstStyle/>
          <a:p>
            <a:endParaRPr lang="en-US"/>
          </a:p>
          <a:p>
            <a:endParaRPr lang="en-US"/>
          </a:p>
        </p:txBody>
      </p:sp>
      <p:sp>
        <p:nvSpPr>
          <p:cNvPr id="330773" name="Rectangle 21"/>
          <p:cNvSpPr>
            <a:spLocks noChangeArrowheads="1"/>
          </p:cNvSpPr>
          <p:nvPr>
            <p:custDataLst>
              <p:tags r:id="rId4"/>
            </p:custDataLst>
          </p:nvPr>
        </p:nvSpPr>
        <p:spPr bwMode="auto">
          <a:xfrm>
            <a:off x="914400" y="4572000"/>
            <a:ext cx="7772400" cy="2514600"/>
          </a:xfrm>
          <a:prstGeom prst="rect">
            <a:avLst/>
          </a:prstGeom>
          <a:noFill/>
          <a:ln w="9525">
            <a:noFill/>
            <a:miter lim="800000"/>
            <a:headEnd/>
            <a:tailEnd/>
          </a:ln>
          <a:effectLst/>
        </p:spPr>
        <p:txBody>
          <a:bodyPr/>
          <a:lstStyle/>
          <a:p>
            <a:pPr marL="342900" indent="-342900" eaLnBrk="0" fontAlgn="base" hangingPunct="0">
              <a:spcBef>
                <a:spcPct val="20000"/>
              </a:spcBef>
              <a:spcAft>
                <a:spcPct val="0"/>
              </a:spcAft>
            </a:pPr>
            <a:r>
              <a:rPr lang="en-US" sz="2400" dirty="0">
                <a:solidFill>
                  <a:srgbClr val="000000"/>
                </a:solidFill>
              </a:rPr>
              <a:t>To </a:t>
            </a:r>
            <a:r>
              <a:rPr lang="en-US" sz="2400" dirty="0" err="1">
                <a:solidFill>
                  <a:srgbClr val="000000"/>
                </a:solidFill>
              </a:rPr>
              <a:t>unwarp</a:t>
            </a:r>
            <a:r>
              <a:rPr lang="en-US" sz="2400" dirty="0">
                <a:solidFill>
                  <a:srgbClr val="000000"/>
                </a:solidFill>
              </a:rPr>
              <a:t> (rectify) an image</a:t>
            </a:r>
          </a:p>
          <a:p>
            <a:pPr marL="742950" lvl="1" indent="-285750" eaLnBrk="0" fontAlgn="base" hangingPunct="0">
              <a:spcBef>
                <a:spcPct val="20000"/>
              </a:spcBef>
              <a:spcAft>
                <a:spcPct val="0"/>
              </a:spcAft>
              <a:buFontTx/>
              <a:buChar char="•"/>
            </a:pPr>
            <a:r>
              <a:rPr lang="en-US" sz="2000" dirty="0">
                <a:solidFill>
                  <a:srgbClr val="000000"/>
                </a:solidFill>
              </a:rPr>
              <a:t>solve for </a:t>
            </a:r>
            <a:r>
              <a:rPr lang="en-US" sz="2000" dirty="0" err="1">
                <a:solidFill>
                  <a:srgbClr val="000000"/>
                </a:solidFill>
              </a:rPr>
              <a:t>homography</a:t>
            </a:r>
            <a:r>
              <a:rPr lang="en-US" sz="2000" dirty="0">
                <a:solidFill>
                  <a:srgbClr val="000000"/>
                </a:solidFill>
              </a:rPr>
              <a:t> </a:t>
            </a:r>
            <a:r>
              <a:rPr lang="en-US" sz="2000" b="1" dirty="0">
                <a:solidFill>
                  <a:srgbClr val="000000"/>
                </a:solidFill>
              </a:rPr>
              <a:t>H</a:t>
            </a:r>
            <a:r>
              <a:rPr lang="en-US" sz="2000" dirty="0">
                <a:solidFill>
                  <a:srgbClr val="000000"/>
                </a:solidFill>
              </a:rPr>
              <a:t> given </a:t>
            </a:r>
            <a:r>
              <a:rPr lang="en-US" sz="2000" b="1" dirty="0">
                <a:solidFill>
                  <a:srgbClr val="000000"/>
                </a:solidFill>
              </a:rPr>
              <a:t>p</a:t>
            </a:r>
            <a:r>
              <a:rPr lang="en-US" sz="2000" dirty="0">
                <a:solidFill>
                  <a:srgbClr val="000000"/>
                </a:solidFill>
              </a:rPr>
              <a:t> and </a:t>
            </a:r>
            <a:r>
              <a:rPr lang="en-US" sz="2000" b="1" dirty="0">
                <a:solidFill>
                  <a:srgbClr val="000000"/>
                </a:solidFill>
              </a:rPr>
              <a:t>p’</a:t>
            </a:r>
          </a:p>
          <a:p>
            <a:pPr marL="742950" lvl="1" indent="-285750" eaLnBrk="0" fontAlgn="base" hangingPunct="0">
              <a:spcBef>
                <a:spcPct val="20000"/>
              </a:spcBef>
              <a:spcAft>
                <a:spcPct val="0"/>
              </a:spcAft>
              <a:buFontTx/>
              <a:buChar char="•"/>
            </a:pPr>
            <a:r>
              <a:rPr lang="en-US" sz="2000" dirty="0">
                <a:solidFill>
                  <a:srgbClr val="000000"/>
                </a:solidFill>
              </a:rPr>
              <a:t>solve equations of the form:  </a:t>
            </a:r>
            <a:r>
              <a:rPr lang="en-US" sz="2000" b="1" dirty="0">
                <a:solidFill>
                  <a:srgbClr val="000000"/>
                </a:solidFill>
              </a:rPr>
              <a:t>p’</a:t>
            </a:r>
            <a:r>
              <a:rPr lang="en-US" sz="2000" dirty="0">
                <a:solidFill>
                  <a:srgbClr val="000000"/>
                </a:solidFill>
              </a:rPr>
              <a:t> = </a:t>
            </a:r>
            <a:r>
              <a:rPr lang="en-US" sz="2000" b="1" dirty="0">
                <a:solidFill>
                  <a:srgbClr val="000000"/>
                </a:solidFill>
              </a:rPr>
              <a:t>Hp</a:t>
            </a:r>
          </a:p>
          <a:p>
            <a:pPr marL="1143000" lvl="2" indent="-228600" eaLnBrk="0" fontAlgn="base" hangingPunct="0">
              <a:spcBef>
                <a:spcPct val="20000"/>
              </a:spcBef>
              <a:spcAft>
                <a:spcPct val="0"/>
              </a:spcAft>
              <a:buFontTx/>
              <a:buChar char="–"/>
            </a:pPr>
            <a:r>
              <a:rPr lang="en-US" dirty="0">
                <a:solidFill>
                  <a:srgbClr val="000000"/>
                </a:solidFill>
              </a:rPr>
              <a:t>linear in unknowns:  coefficients of </a:t>
            </a:r>
            <a:r>
              <a:rPr lang="en-US" b="1" dirty="0">
                <a:solidFill>
                  <a:srgbClr val="000000"/>
                </a:solidFill>
              </a:rPr>
              <a:t>H</a:t>
            </a:r>
          </a:p>
          <a:p>
            <a:pPr marL="1143000" lvl="2" indent="-228600" eaLnBrk="0" fontAlgn="base" hangingPunct="0">
              <a:spcBef>
                <a:spcPct val="20000"/>
              </a:spcBef>
              <a:spcAft>
                <a:spcPct val="0"/>
              </a:spcAft>
              <a:buFontTx/>
              <a:buChar char="–"/>
            </a:pPr>
            <a:r>
              <a:rPr lang="en-US" dirty="0">
                <a:solidFill>
                  <a:srgbClr val="000000"/>
                </a:solidFill>
              </a:rPr>
              <a:t>H is defined up to an arbitrary scale factor</a:t>
            </a:r>
          </a:p>
          <a:p>
            <a:pPr marL="1143000" lvl="2" indent="-228600" eaLnBrk="0" fontAlgn="base" hangingPunct="0">
              <a:spcBef>
                <a:spcPct val="20000"/>
              </a:spcBef>
              <a:spcAft>
                <a:spcPct val="0"/>
              </a:spcAft>
              <a:buFontTx/>
              <a:buChar char="–"/>
            </a:pPr>
            <a:r>
              <a:rPr lang="en-US" dirty="0">
                <a:solidFill>
                  <a:srgbClr val="000000"/>
                </a:solidFill>
              </a:rPr>
              <a:t>how many points are necessary to solve for </a:t>
            </a:r>
            <a:r>
              <a:rPr lang="en-US" b="1" dirty="0">
                <a:solidFill>
                  <a:srgbClr val="000000"/>
                </a:solidFill>
              </a:rPr>
              <a:t>H</a:t>
            </a:r>
            <a:r>
              <a:rPr lang="en-US" dirty="0">
                <a:solidFill>
                  <a:srgbClr val="000000"/>
                </a:solidFill>
              </a:rPr>
              <a:t>?</a:t>
            </a:r>
            <a:endParaRPr lang="en-US" sz="2800" b="1" dirty="0">
              <a:solidFill>
                <a:srgbClr val="000000"/>
              </a:solidFill>
            </a:endParaRPr>
          </a:p>
        </p:txBody>
      </p:sp>
      <p:grpSp>
        <p:nvGrpSpPr>
          <p:cNvPr id="17" name="Group 16"/>
          <p:cNvGrpSpPr/>
          <p:nvPr/>
        </p:nvGrpSpPr>
        <p:grpSpPr>
          <a:xfrm>
            <a:off x="1336675" y="1371600"/>
            <a:ext cx="6283325" cy="3124200"/>
            <a:chOff x="609600" y="914400"/>
            <a:chExt cx="6283325" cy="3124200"/>
          </a:xfrm>
        </p:grpSpPr>
        <p:graphicFrame>
          <p:nvGraphicFramePr>
            <p:cNvPr id="330756" name="Object 4"/>
            <p:cNvGraphicFramePr>
              <a:graphicFrameLocks noChangeAspect="1"/>
            </p:cNvGraphicFramePr>
            <p:nvPr>
              <p:custDataLst>
                <p:tags r:id="rId5"/>
              </p:custDataLst>
            </p:nvPr>
          </p:nvGraphicFramePr>
          <p:xfrm>
            <a:off x="609600" y="914400"/>
            <a:ext cx="3082925" cy="3124200"/>
          </p:xfrm>
          <a:graphic>
            <a:graphicData uri="http://schemas.openxmlformats.org/presentationml/2006/ole">
              <mc:AlternateContent xmlns:mc="http://schemas.openxmlformats.org/markup-compatibility/2006">
                <mc:Choice xmlns:v="urn:schemas-microsoft-com:vml" Requires="v">
                  <p:oleObj spid="_x0000_s2448" name="Photo Editor Photo" r:id="rId19" imgW="5106113" imgH="5172797" progId="">
                    <p:embed/>
                  </p:oleObj>
                </mc:Choice>
                <mc:Fallback>
                  <p:oleObj name="Photo Editor Photo" r:id="rId19" imgW="5106113" imgH="5172797" progId="">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9600" y="914400"/>
                          <a:ext cx="3082925"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0759" name="Object 7"/>
            <p:cNvGraphicFramePr>
              <a:graphicFrameLocks noChangeAspect="1"/>
            </p:cNvGraphicFramePr>
            <p:nvPr>
              <p:custDataLst>
                <p:tags r:id="rId6"/>
              </p:custDataLst>
            </p:nvPr>
          </p:nvGraphicFramePr>
          <p:xfrm>
            <a:off x="3810000" y="914400"/>
            <a:ext cx="3082925" cy="3124200"/>
          </p:xfrm>
          <a:graphic>
            <a:graphicData uri="http://schemas.openxmlformats.org/presentationml/2006/ole">
              <mc:AlternateContent xmlns:mc="http://schemas.openxmlformats.org/markup-compatibility/2006">
                <mc:Choice xmlns:v="urn:schemas-microsoft-com:vml" Requires="v">
                  <p:oleObj spid="_x0000_s2449" name="Photo Editor Photo" r:id="rId21" imgW="5106113" imgH="5172797" progId="">
                    <p:embed/>
                  </p:oleObj>
                </mc:Choice>
                <mc:Fallback>
                  <p:oleObj name="Photo Editor Photo" r:id="rId21" imgW="5106113" imgH="5172797" progId="">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10000" y="914400"/>
                          <a:ext cx="3082925"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0765" name="Oval 13"/>
            <p:cNvSpPr>
              <a:spLocks noChangeArrowheads="1"/>
            </p:cNvSpPr>
            <p:nvPr>
              <p:custDataLst>
                <p:tags r:id="rId7"/>
              </p:custDataLst>
            </p:nvPr>
          </p:nvSpPr>
          <p:spPr bwMode="auto">
            <a:xfrm>
              <a:off x="1166813" y="3895725"/>
              <a:ext cx="76200" cy="76200"/>
            </a:xfrm>
            <a:prstGeom prst="ellipse">
              <a:avLst/>
            </a:prstGeom>
            <a:solidFill>
              <a:srgbClr val="33CC33"/>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330766" name="Oval 14"/>
            <p:cNvSpPr>
              <a:spLocks noChangeArrowheads="1"/>
            </p:cNvSpPr>
            <p:nvPr>
              <p:custDataLst>
                <p:tags r:id="rId8"/>
              </p:custDataLst>
            </p:nvPr>
          </p:nvSpPr>
          <p:spPr bwMode="auto">
            <a:xfrm>
              <a:off x="2066925" y="3533775"/>
              <a:ext cx="76200" cy="76200"/>
            </a:xfrm>
            <a:prstGeom prst="ellipse">
              <a:avLst/>
            </a:prstGeom>
            <a:solidFill>
              <a:srgbClr val="0066FF"/>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330767" name="Oval 15"/>
            <p:cNvSpPr>
              <a:spLocks noChangeArrowheads="1"/>
            </p:cNvSpPr>
            <p:nvPr>
              <p:custDataLst>
                <p:tags r:id="rId9"/>
              </p:custDataLst>
            </p:nvPr>
          </p:nvSpPr>
          <p:spPr bwMode="auto">
            <a:xfrm>
              <a:off x="1228725" y="3562350"/>
              <a:ext cx="76200" cy="762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330768" name="Oval 16"/>
            <p:cNvSpPr>
              <a:spLocks noChangeArrowheads="1"/>
            </p:cNvSpPr>
            <p:nvPr>
              <p:custDataLst>
                <p:tags r:id="rId10"/>
              </p:custDataLst>
            </p:nvPr>
          </p:nvSpPr>
          <p:spPr bwMode="auto">
            <a:xfrm>
              <a:off x="2209800" y="3819525"/>
              <a:ext cx="76200" cy="76200"/>
            </a:xfrm>
            <a:prstGeom prst="ellipse">
              <a:avLst/>
            </a:prstGeom>
            <a:solidFill>
              <a:srgbClr val="FFFF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330769" name="Oval 17"/>
            <p:cNvSpPr>
              <a:spLocks noChangeArrowheads="1"/>
            </p:cNvSpPr>
            <p:nvPr>
              <p:custDataLst>
                <p:tags r:id="rId11"/>
              </p:custDataLst>
            </p:nvPr>
          </p:nvSpPr>
          <p:spPr bwMode="auto">
            <a:xfrm>
              <a:off x="4819650" y="3917950"/>
              <a:ext cx="76200" cy="76200"/>
            </a:xfrm>
            <a:prstGeom prst="ellipse">
              <a:avLst/>
            </a:prstGeom>
            <a:solidFill>
              <a:srgbClr val="33CC33"/>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330770" name="Oval 18"/>
            <p:cNvSpPr>
              <a:spLocks noChangeArrowheads="1"/>
            </p:cNvSpPr>
            <p:nvPr>
              <p:custDataLst>
                <p:tags r:id="rId12"/>
              </p:custDataLst>
            </p:nvPr>
          </p:nvSpPr>
          <p:spPr bwMode="auto">
            <a:xfrm>
              <a:off x="5776913" y="3213100"/>
              <a:ext cx="76200" cy="76200"/>
            </a:xfrm>
            <a:prstGeom prst="ellipse">
              <a:avLst/>
            </a:prstGeom>
            <a:solidFill>
              <a:srgbClr val="0066FF"/>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330771" name="Oval 19"/>
            <p:cNvSpPr>
              <a:spLocks noChangeArrowheads="1"/>
            </p:cNvSpPr>
            <p:nvPr>
              <p:custDataLst>
                <p:tags r:id="rId13"/>
              </p:custDataLst>
            </p:nvPr>
          </p:nvSpPr>
          <p:spPr bwMode="auto">
            <a:xfrm>
              <a:off x="4829175" y="3213100"/>
              <a:ext cx="76200" cy="762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330772" name="Oval 20"/>
            <p:cNvSpPr>
              <a:spLocks noChangeArrowheads="1"/>
            </p:cNvSpPr>
            <p:nvPr>
              <p:custDataLst>
                <p:tags r:id="rId14"/>
              </p:custDataLst>
            </p:nvPr>
          </p:nvSpPr>
          <p:spPr bwMode="auto">
            <a:xfrm>
              <a:off x="5781675" y="3917950"/>
              <a:ext cx="76200" cy="76200"/>
            </a:xfrm>
            <a:prstGeom prst="ellipse">
              <a:avLst/>
            </a:prstGeom>
            <a:solidFill>
              <a:srgbClr val="FFFF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330774" name="Text Box 22"/>
            <p:cNvSpPr txBox="1">
              <a:spLocks noChangeArrowheads="1"/>
            </p:cNvSpPr>
            <p:nvPr>
              <p:custDataLst>
                <p:tags r:id="rId15"/>
              </p:custDataLst>
            </p:nvPr>
          </p:nvSpPr>
          <p:spPr bwMode="auto">
            <a:xfrm>
              <a:off x="1260475" y="3352800"/>
              <a:ext cx="339725" cy="396875"/>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2000" b="1">
                  <a:solidFill>
                    <a:srgbClr val="FF0000"/>
                  </a:solidFill>
                </a:rPr>
                <a:t>p</a:t>
              </a:r>
            </a:p>
          </p:txBody>
        </p:sp>
        <p:sp>
          <p:nvSpPr>
            <p:cNvPr id="330775" name="Text Box 23"/>
            <p:cNvSpPr txBox="1">
              <a:spLocks noChangeArrowheads="1"/>
            </p:cNvSpPr>
            <p:nvPr>
              <p:custDataLst>
                <p:tags r:id="rId16"/>
              </p:custDataLst>
            </p:nvPr>
          </p:nvSpPr>
          <p:spPr bwMode="auto">
            <a:xfrm>
              <a:off x="4856163" y="3124200"/>
              <a:ext cx="409575" cy="396875"/>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2000" b="1">
                  <a:solidFill>
                    <a:srgbClr val="FF0000"/>
                  </a:solidFill>
                </a:rPr>
                <a:t>p’</a:t>
              </a:r>
            </a:p>
          </p:txBody>
        </p:sp>
      </p:grpSp>
    </p:spTree>
    <p:extLst>
      <p:ext uri="{BB962C8B-B14F-4D97-AF65-F5344CB8AC3E}">
        <p14:creationId xmlns:p14="http://schemas.microsoft.com/office/powerpoint/2010/main" val="298960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0773">
                                            <p:txEl>
                                              <p:pRg st="2" end="2"/>
                                            </p:txEl>
                                          </p:spTgt>
                                        </p:tgtEl>
                                        <p:attrNameLst>
                                          <p:attrName>style.visibility</p:attrName>
                                        </p:attrNameLst>
                                      </p:cBhvr>
                                      <p:to>
                                        <p:strVal val="visible"/>
                                      </p:to>
                                    </p:set>
                                    <p:animEffect transition="in" filter="fade">
                                      <p:cBhvr>
                                        <p:cTn id="7" dur="500"/>
                                        <p:tgtEl>
                                          <p:spTgt spid="33077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30773">
                                            <p:txEl>
                                              <p:pRg st="3" end="3"/>
                                            </p:txEl>
                                          </p:spTgt>
                                        </p:tgtEl>
                                        <p:attrNameLst>
                                          <p:attrName>style.visibility</p:attrName>
                                        </p:attrNameLst>
                                      </p:cBhvr>
                                      <p:to>
                                        <p:strVal val="visible"/>
                                      </p:to>
                                    </p:set>
                                    <p:animEffect transition="in" filter="fade">
                                      <p:cBhvr>
                                        <p:cTn id="10" dur="500"/>
                                        <p:tgtEl>
                                          <p:spTgt spid="33077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30773">
                                            <p:txEl>
                                              <p:pRg st="4" end="4"/>
                                            </p:txEl>
                                          </p:spTgt>
                                        </p:tgtEl>
                                        <p:attrNameLst>
                                          <p:attrName>style.visibility</p:attrName>
                                        </p:attrNameLst>
                                      </p:cBhvr>
                                      <p:to>
                                        <p:strVal val="visible"/>
                                      </p:to>
                                    </p:set>
                                    <p:animEffect transition="in" filter="fade">
                                      <p:cBhvr>
                                        <p:cTn id="13" dur="500"/>
                                        <p:tgtEl>
                                          <p:spTgt spid="33077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30773">
                                            <p:txEl>
                                              <p:pRg st="5" end="5"/>
                                            </p:txEl>
                                          </p:spTgt>
                                        </p:tgtEl>
                                        <p:attrNameLst>
                                          <p:attrName>style.visibility</p:attrName>
                                        </p:attrNameLst>
                                      </p:cBhvr>
                                      <p:to>
                                        <p:strVal val="visible"/>
                                      </p:to>
                                    </p:set>
                                    <p:animEffect transition="in" filter="fade">
                                      <p:cBhvr>
                                        <p:cTn id="16" dur="500"/>
                                        <p:tgtEl>
                                          <p:spTgt spid="33077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pencil of rays contains all views</a:t>
            </a:r>
          </a:p>
        </p:txBody>
      </p:sp>
      <p:pic>
        <p:nvPicPr>
          <p:cNvPr id="6" name="Content Placeholder 5" descr="Screen Shot 2015-04-12 at 10.13.03 PM.png"/>
          <p:cNvPicPr>
            <a:picLocks noGrp="1" noChangeAspect="1"/>
          </p:cNvPicPr>
          <p:nvPr>
            <p:ph idx="1"/>
          </p:nvPr>
        </p:nvPicPr>
        <p:blipFill>
          <a:blip r:embed="rId2">
            <a:extLst>
              <a:ext uri="{28A0092B-C50C-407E-A947-70E740481C1C}">
                <a14:useLocalDpi xmlns:a14="http://schemas.microsoft.com/office/drawing/2010/main" val="0"/>
              </a:ext>
            </a:extLst>
          </a:blip>
          <a:srcRect t="7378" b="7378"/>
          <a:stretch>
            <a:fillRect/>
          </a:stretch>
        </p:blipFill>
        <p:spPr>
          <a:xfrm>
            <a:off x="931518" y="1616531"/>
            <a:ext cx="7353757" cy="4044283"/>
          </a:xfrm>
        </p:spPr>
      </p:pic>
      <p:sp>
        <p:nvSpPr>
          <p:cNvPr id="7" name="TextBox 6"/>
          <p:cNvSpPr txBox="1"/>
          <p:nvPr/>
        </p:nvSpPr>
        <p:spPr>
          <a:xfrm>
            <a:off x="931518" y="5660815"/>
            <a:ext cx="5035702" cy="646331"/>
          </a:xfrm>
          <a:prstGeom prst="rect">
            <a:avLst/>
          </a:prstGeom>
          <a:noFill/>
        </p:spPr>
        <p:txBody>
          <a:bodyPr wrap="square" rtlCol="0">
            <a:spAutoFit/>
          </a:bodyPr>
          <a:lstStyle/>
          <a:p>
            <a:r>
              <a:rPr lang="en-US" dirty="0"/>
              <a:t>Can generate any synthetic camera view as long as it has the same center of projection </a:t>
            </a:r>
          </a:p>
        </p:txBody>
      </p:sp>
    </p:spTree>
    <p:extLst>
      <p:ext uri="{BB962C8B-B14F-4D97-AF65-F5344CB8AC3E}">
        <p14:creationId xmlns:p14="http://schemas.microsoft.com/office/powerpoint/2010/main" val="2265395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p:custDataLst>
              <p:tags r:id="rId1"/>
            </p:custDataLst>
          </p:nvPr>
        </p:nvSpPr>
        <p:spPr>
          <a:xfrm>
            <a:off x="457200" y="76200"/>
            <a:ext cx="8229600" cy="1143000"/>
          </a:xfrm>
        </p:spPr>
        <p:txBody>
          <a:bodyPr/>
          <a:lstStyle/>
          <a:p>
            <a:r>
              <a:rPr lang="en-US" dirty="0"/>
              <a:t>Solving for </a:t>
            </a:r>
            <a:r>
              <a:rPr lang="en-US" dirty="0" err="1"/>
              <a:t>homographies</a:t>
            </a:r>
            <a:endParaRPr lang="en-US" dirty="0"/>
          </a:p>
        </p:txBody>
      </p:sp>
      <p:pic>
        <p:nvPicPr>
          <p:cNvPr id="378883" name="Picture 3" descr="Edittex"/>
          <p:cNvPicPr>
            <a:picLocks noChangeAspect="1" noChangeArrowheads="1"/>
          </p:cNvPicPr>
          <p:nvPr>
            <p:custDataLst>
              <p:tags r:id="rId2"/>
            </p:custDataLst>
          </p:nvPr>
        </p:nvPicPr>
        <p:blipFill>
          <a:blip r:embed="rId11" cstate="print"/>
          <a:srcRect/>
          <a:stretch>
            <a:fillRect/>
          </a:stretch>
        </p:blipFill>
        <p:spPr bwMode="auto">
          <a:xfrm>
            <a:off x="690113" y="1155604"/>
            <a:ext cx="7702776" cy="2840958"/>
          </a:xfrm>
          <a:prstGeom prst="rect">
            <a:avLst/>
          </a:prstGeom>
          <a:noFill/>
          <a:ln w="9525">
            <a:noFill/>
            <a:miter lim="800000"/>
            <a:headEnd/>
            <a:tailEnd/>
          </a:ln>
          <a:effectLst/>
        </p:spPr>
      </p:pic>
      <p:sp>
        <p:nvSpPr>
          <p:cNvPr id="378888" name="Rectangle 8"/>
          <p:cNvSpPr>
            <a:spLocks noChangeArrowheads="1"/>
          </p:cNvSpPr>
          <p:nvPr>
            <p:custDataLst>
              <p:tags r:id="rId3"/>
            </p:custDataLst>
          </p:nvPr>
        </p:nvSpPr>
        <p:spPr bwMode="auto">
          <a:xfrm>
            <a:off x="685800" y="4942140"/>
            <a:ext cx="7848600" cy="1219200"/>
          </a:xfrm>
          <a:prstGeom prst="rect">
            <a:avLst/>
          </a:prstGeom>
          <a:noFill/>
          <a:ln w="9525">
            <a:noFill/>
            <a:miter lim="800000"/>
            <a:headEnd/>
            <a:tailEnd/>
          </a:ln>
          <a:effectLst/>
        </p:spPr>
        <p:txBody>
          <a:bodyPr/>
          <a:lstStyle/>
          <a:p>
            <a:pPr marL="342900" indent="-342900" eaLnBrk="0" fontAlgn="base" hangingPunct="0">
              <a:spcBef>
                <a:spcPct val="20000"/>
              </a:spcBef>
              <a:spcAft>
                <a:spcPct val="0"/>
              </a:spcAft>
            </a:pPr>
            <a:r>
              <a:rPr lang="en-US" sz="2400" dirty="0">
                <a:solidFill>
                  <a:srgbClr val="000000"/>
                </a:solidFill>
              </a:rPr>
              <a:t>Defines a least squares problem:</a:t>
            </a:r>
          </a:p>
        </p:txBody>
      </p:sp>
      <p:sp>
        <p:nvSpPr>
          <p:cNvPr id="378895" name="Rectangle 15"/>
          <p:cNvSpPr>
            <a:spLocks noChangeArrowheads="1"/>
          </p:cNvSpPr>
          <p:nvPr>
            <p:custDataLst>
              <p:tags r:id="rId4"/>
            </p:custDataLst>
          </p:nvPr>
        </p:nvSpPr>
        <p:spPr bwMode="auto">
          <a:xfrm>
            <a:off x="685800" y="5410200"/>
            <a:ext cx="7848600" cy="1371600"/>
          </a:xfrm>
          <a:prstGeom prst="rect">
            <a:avLst/>
          </a:prstGeom>
          <a:noFill/>
          <a:ln w="9525">
            <a:noFill/>
            <a:miter lim="800000"/>
            <a:headEnd/>
            <a:tailEnd/>
          </a:ln>
          <a:effectLst/>
        </p:spPr>
        <p:txBody>
          <a:bodyPr/>
          <a:lstStyle/>
          <a:p>
            <a:pPr marL="742950" lvl="1" indent="-285750" eaLnBrk="0" fontAlgn="base" hangingPunct="0">
              <a:spcBef>
                <a:spcPct val="20000"/>
              </a:spcBef>
              <a:spcAft>
                <a:spcPct val="0"/>
              </a:spcAft>
              <a:buFontTx/>
              <a:buChar char="•"/>
            </a:pPr>
            <a:r>
              <a:rPr lang="en-US" sz="2000" dirty="0">
                <a:solidFill>
                  <a:srgbClr val="000000"/>
                </a:solidFill>
              </a:rPr>
              <a:t>Since        is only defined up to scale, solve for unit vector</a:t>
            </a:r>
            <a:endParaRPr lang="en-US" sz="2000" b="1" dirty="0">
              <a:solidFill>
                <a:srgbClr val="000000"/>
              </a:solidFill>
            </a:endParaRPr>
          </a:p>
          <a:p>
            <a:pPr marL="742950" lvl="1" indent="-285750" eaLnBrk="0" fontAlgn="base" hangingPunct="0">
              <a:spcBef>
                <a:spcPct val="20000"/>
              </a:spcBef>
              <a:spcAft>
                <a:spcPct val="0"/>
              </a:spcAft>
              <a:buFontTx/>
              <a:buChar char="•"/>
            </a:pPr>
            <a:r>
              <a:rPr lang="en-US" sz="2000" dirty="0">
                <a:solidFill>
                  <a:srgbClr val="000000"/>
                </a:solidFill>
              </a:rPr>
              <a:t>Solution:        = eigenvector of </a:t>
            </a:r>
            <a:r>
              <a:rPr lang="en-US" sz="2000" b="1" dirty="0">
                <a:solidFill>
                  <a:srgbClr val="000000"/>
                </a:solidFill>
              </a:rPr>
              <a:t>        </a:t>
            </a:r>
            <a:r>
              <a:rPr lang="en-US" sz="2000" dirty="0">
                <a:solidFill>
                  <a:srgbClr val="000000"/>
                </a:solidFill>
              </a:rPr>
              <a:t>       with smallest </a:t>
            </a:r>
            <a:r>
              <a:rPr lang="en-US" sz="2000" dirty="0" err="1">
                <a:solidFill>
                  <a:srgbClr val="000000"/>
                </a:solidFill>
              </a:rPr>
              <a:t>eigenvalue</a:t>
            </a:r>
            <a:endParaRPr lang="en-US" sz="2000" dirty="0">
              <a:solidFill>
                <a:srgbClr val="000000"/>
              </a:solidFill>
            </a:endParaRPr>
          </a:p>
          <a:p>
            <a:pPr marL="742950" lvl="1" indent="-285750" eaLnBrk="0" fontAlgn="base" hangingPunct="0">
              <a:spcBef>
                <a:spcPct val="20000"/>
              </a:spcBef>
              <a:spcAft>
                <a:spcPct val="0"/>
              </a:spcAft>
              <a:buFontTx/>
              <a:buChar char="•"/>
            </a:pPr>
            <a:r>
              <a:rPr lang="en-US" sz="2000" dirty="0">
                <a:solidFill>
                  <a:srgbClr val="000000"/>
                </a:solidFill>
              </a:rPr>
              <a:t>Works with 4 or more points</a:t>
            </a:r>
          </a:p>
        </p:txBody>
      </p:sp>
      <p:pic>
        <p:nvPicPr>
          <p:cNvPr id="378901" name="Picture 21" descr="Edittex"/>
          <p:cNvPicPr>
            <a:picLocks noChangeAspect="1" noChangeArrowheads="1"/>
          </p:cNvPicPr>
          <p:nvPr>
            <p:custDataLst>
              <p:tags r:id="rId5"/>
            </p:custDataLst>
          </p:nvPr>
        </p:nvPicPr>
        <p:blipFill>
          <a:blip r:embed="rId12" cstate="print"/>
          <a:srcRect/>
          <a:stretch>
            <a:fillRect/>
          </a:stretch>
        </p:blipFill>
        <p:spPr bwMode="auto">
          <a:xfrm>
            <a:off x="5181600" y="5032375"/>
            <a:ext cx="2439987" cy="301625"/>
          </a:xfrm>
          <a:prstGeom prst="rect">
            <a:avLst/>
          </a:prstGeom>
          <a:noFill/>
          <a:ln w="9525">
            <a:noFill/>
            <a:miter lim="800000"/>
            <a:headEnd/>
            <a:tailEnd/>
          </a:ln>
          <a:effectLst/>
        </p:spPr>
      </p:pic>
      <p:grpSp>
        <p:nvGrpSpPr>
          <p:cNvPr id="2" name="Group 18"/>
          <p:cNvGrpSpPr/>
          <p:nvPr/>
        </p:nvGrpSpPr>
        <p:grpSpPr>
          <a:xfrm>
            <a:off x="3276600" y="3956297"/>
            <a:ext cx="769763" cy="904855"/>
            <a:chOff x="3265714" y="3761697"/>
            <a:chExt cx="769763" cy="904855"/>
          </a:xfrm>
        </p:grpSpPr>
        <p:sp>
          <p:nvSpPr>
            <p:cNvPr id="378892" name="Text Box 12"/>
            <p:cNvSpPr txBox="1">
              <a:spLocks noChangeArrowheads="1"/>
            </p:cNvSpPr>
            <p:nvPr>
              <p:custDataLst>
                <p:tags r:id="rId8"/>
              </p:custDataLst>
            </p:nvPr>
          </p:nvSpPr>
          <p:spPr bwMode="auto">
            <a:xfrm>
              <a:off x="3265714" y="4327998"/>
              <a:ext cx="769763" cy="338554"/>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1600" b="1" dirty="0">
                  <a:solidFill>
                    <a:srgbClr val="000000"/>
                  </a:solidFill>
                </a:rPr>
                <a:t>2n </a:t>
              </a:r>
              <a:r>
                <a:rPr lang="en-US" sz="1600" b="1" dirty="0">
                  <a:solidFill>
                    <a:srgbClr val="000000"/>
                  </a:solidFill>
                  <a:cs typeface="Times New Roman" pitchFamily="18" charset="0"/>
                </a:rPr>
                <a:t>× 9</a:t>
              </a:r>
              <a:endParaRPr lang="en-US" sz="1600" b="1" dirty="0">
                <a:solidFill>
                  <a:srgbClr val="000000"/>
                </a:solidFill>
              </a:endParaRPr>
            </a:p>
          </p:txBody>
        </p:sp>
        <p:pic>
          <p:nvPicPr>
            <p:cNvPr id="585729" name="Picture 1"/>
            <p:cNvPicPr>
              <a:picLocks noChangeAspect="1" noChangeArrowheads="1"/>
            </p:cNvPicPr>
            <p:nvPr/>
          </p:nvPicPr>
          <p:blipFill>
            <a:blip r:embed="rId13" cstate="print"/>
            <a:srcRect/>
            <a:stretch>
              <a:fillRect/>
            </a:stretch>
          </p:blipFill>
          <p:spPr bwMode="auto">
            <a:xfrm>
              <a:off x="3292249" y="3761697"/>
              <a:ext cx="707780" cy="603476"/>
            </a:xfrm>
            <a:prstGeom prst="rect">
              <a:avLst/>
            </a:prstGeom>
            <a:noFill/>
            <a:ln w="9525">
              <a:noFill/>
              <a:miter lim="800000"/>
              <a:headEnd/>
              <a:tailEnd/>
            </a:ln>
          </p:spPr>
        </p:pic>
      </p:grpSp>
      <p:grpSp>
        <p:nvGrpSpPr>
          <p:cNvPr id="3" name="Group 19"/>
          <p:cNvGrpSpPr/>
          <p:nvPr/>
        </p:nvGrpSpPr>
        <p:grpSpPr>
          <a:xfrm>
            <a:off x="6680590" y="3994889"/>
            <a:ext cx="550760" cy="881911"/>
            <a:chOff x="6724134" y="3832947"/>
            <a:chExt cx="550760" cy="881911"/>
          </a:xfrm>
        </p:grpSpPr>
        <p:sp>
          <p:nvSpPr>
            <p:cNvPr id="378893" name="Text Box 13"/>
            <p:cNvSpPr txBox="1">
              <a:spLocks noChangeArrowheads="1"/>
            </p:cNvSpPr>
            <p:nvPr>
              <p:custDataLst>
                <p:tags r:id="rId7"/>
              </p:custDataLst>
            </p:nvPr>
          </p:nvSpPr>
          <p:spPr bwMode="auto">
            <a:xfrm>
              <a:off x="6857547" y="4376304"/>
              <a:ext cx="298480" cy="338554"/>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1600" b="1" dirty="0">
                  <a:solidFill>
                    <a:srgbClr val="000000"/>
                  </a:solidFill>
                  <a:cs typeface="Times New Roman" pitchFamily="18" charset="0"/>
                </a:rPr>
                <a:t>9</a:t>
              </a:r>
              <a:endParaRPr lang="en-US" sz="1600" b="1" dirty="0">
                <a:solidFill>
                  <a:srgbClr val="000000"/>
                </a:solidFill>
              </a:endParaRPr>
            </a:p>
          </p:txBody>
        </p:sp>
        <p:pic>
          <p:nvPicPr>
            <p:cNvPr id="585730" name="Picture 2"/>
            <p:cNvPicPr>
              <a:picLocks noChangeAspect="1" noChangeArrowheads="1"/>
            </p:cNvPicPr>
            <p:nvPr/>
          </p:nvPicPr>
          <p:blipFill>
            <a:blip r:embed="rId14" cstate="print"/>
            <a:srcRect/>
            <a:stretch>
              <a:fillRect/>
            </a:stretch>
          </p:blipFill>
          <p:spPr bwMode="auto">
            <a:xfrm>
              <a:off x="6724134" y="3832947"/>
              <a:ext cx="550760" cy="607248"/>
            </a:xfrm>
            <a:prstGeom prst="rect">
              <a:avLst/>
            </a:prstGeom>
            <a:noFill/>
            <a:ln w="9525">
              <a:noFill/>
              <a:miter lim="800000"/>
              <a:headEnd/>
              <a:tailEnd/>
            </a:ln>
          </p:spPr>
        </p:pic>
      </p:grpSp>
      <p:pic>
        <p:nvPicPr>
          <p:cNvPr id="585731" name="Picture 3"/>
          <p:cNvPicPr>
            <a:picLocks noChangeAspect="1" noChangeArrowheads="1"/>
          </p:cNvPicPr>
          <p:nvPr/>
        </p:nvPicPr>
        <p:blipFill>
          <a:blip r:embed="rId15" cstate="print"/>
          <a:srcRect/>
          <a:stretch>
            <a:fillRect/>
          </a:stretch>
        </p:blipFill>
        <p:spPr bwMode="auto">
          <a:xfrm>
            <a:off x="7543800" y="5410200"/>
            <a:ext cx="217715" cy="314805"/>
          </a:xfrm>
          <a:prstGeom prst="rect">
            <a:avLst/>
          </a:prstGeom>
          <a:noFill/>
          <a:ln w="9525">
            <a:noFill/>
            <a:miter lim="800000"/>
            <a:headEnd/>
            <a:tailEnd/>
          </a:ln>
        </p:spPr>
      </p:pic>
      <p:pic>
        <p:nvPicPr>
          <p:cNvPr id="585732" name="Picture 4"/>
          <p:cNvPicPr>
            <a:picLocks noChangeAspect="1" noChangeArrowheads="1"/>
          </p:cNvPicPr>
          <p:nvPr/>
        </p:nvPicPr>
        <p:blipFill>
          <a:blip r:embed="rId16" cstate="print"/>
          <a:srcRect/>
          <a:stretch>
            <a:fillRect/>
          </a:stretch>
        </p:blipFill>
        <p:spPr bwMode="auto">
          <a:xfrm>
            <a:off x="4727122" y="5790527"/>
            <a:ext cx="683078" cy="288348"/>
          </a:xfrm>
          <a:prstGeom prst="rect">
            <a:avLst/>
          </a:prstGeom>
          <a:noFill/>
          <a:ln w="9525">
            <a:noFill/>
            <a:miter lim="800000"/>
            <a:headEnd/>
            <a:tailEnd/>
          </a:ln>
        </p:spPr>
      </p:pic>
      <p:grpSp>
        <p:nvGrpSpPr>
          <p:cNvPr id="4" name="Group 21"/>
          <p:cNvGrpSpPr/>
          <p:nvPr/>
        </p:nvGrpSpPr>
        <p:grpSpPr>
          <a:xfrm>
            <a:off x="7986713" y="4012085"/>
            <a:ext cx="448687" cy="832058"/>
            <a:chOff x="7975827" y="3839257"/>
            <a:chExt cx="448687" cy="832058"/>
          </a:xfrm>
        </p:grpSpPr>
        <p:sp>
          <p:nvSpPr>
            <p:cNvPr id="378894" name="Text Box 14"/>
            <p:cNvSpPr txBox="1">
              <a:spLocks noChangeArrowheads="1"/>
            </p:cNvSpPr>
            <p:nvPr>
              <p:custDataLst>
                <p:tags r:id="rId6"/>
              </p:custDataLst>
            </p:nvPr>
          </p:nvSpPr>
          <p:spPr bwMode="auto">
            <a:xfrm>
              <a:off x="8001000" y="4332761"/>
              <a:ext cx="423514" cy="338554"/>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1600" b="1" dirty="0">
                  <a:solidFill>
                    <a:srgbClr val="000000"/>
                  </a:solidFill>
                  <a:cs typeface="Times New Roman" pitchFamily="18" charset="0"/>
                </a:rPr>
                <a:t>2n</a:t>
              </a:r>
              <a:endParaRPr lang="en-US" sz="1600" b="1" dirty="0">
                <a:solidFill>
                  <a:srgbClr val="000000"/>
                </a:solidFill>
              </a:endParaRPr>
            </a:p>
          </p:txBody>
        </p:sp>
        <p:pic>
          <p:nvPicPr>
            <p:cNvPr id="585733" name="Picture 5"/>
            <p:cNvPicPr>
              <a:picLocks noChangeAspect="1" noChangeArrowheads="1"/>
            </p:cNvPicPr>
            <p:nvPr/>
          </p:nvPicPr>
          <p:blipFill>
            <a:blip r:embed="rId17" cstate="print"/>
            <a:srcRect/>
            <a:stretch>
              <a:fillRect/>
            </a:stretch>
          </p:blipFill>
          <p:spPr bwMode="auto">
            <a:xfrm>
              <a:off x="7975827" y="3839257"/>
              <a:ext cx="415747" cy="515030"/>
            </a:xfrm>
            <a:prstGeom prst="rect">
              <a:avLst/>
            </a:prstGeom>
            <a:noFill/>
            <a:ln w="9525">
              <a:noFill/>
              <a:miter lim="800000"/>
              <a:headEnd/>
              <a:tailEnd/>
            </a:ln>
          </p:spPr>
        </p:pic>
      </p:grpSp>
      <p:pic>
        <p:nvPicPr>
          <p:cNvPr id="25" name="Picture 2"/>
          <p:cNvPicPr>
            <a:picLocks noChangeAspect="1" noChangeArrowheads="1"/>
          </p:cNvPicPr>
          <p:nvPr/>
        </p:nvPicPr>
        <p:blipFill>
          <a:blip r:embed="rId14" cstate="print"/>
          <a:srcRect/>
          <a:stretch>
            <a:fillRect/>
          </a:stretch>
        </p:blipFill>
        <p:spPr bwMode="auto">
          <a:xfrm>
            <a:off x="2176516" y="5468953"/>
            <a:ext cx="229228" cy="252738"/>
          </a:xfrm>
          <a:prstGeom prst="rect">
            <a:avLst/>
          </a:prstGeom>
          <a:noFill/>
          <a:ln w="9525">
            <a:noFill/>
            <a:miter lim="800000"/>
            <a:headEnd/>
            <a:tailEnd/>
          </a:ln>
        </p:spPr>
      </p:pic>
      <p:pic>
        <p:nvPicPr>
          <p:cNvPr id="28" name="Picture 3"/>
          <p:cNvPicPr>
            <a:picLocks noChangeAspect="1" noChangeArrowheads="1"/>
          </p:cNvPicPr>
          <p:nvPr/>
        </p:nvPicPr>
        <p:blipFill>
          <a:blip r:embed="rId15" cstate="print"/>
          <a:srcRect/>
          <a:stretch>
            <a:fillRect/>
          </a:stretch>
        </p:blipFill>
        <p:spPr bwMode="auto">
          <a:xfrm>
            <a:off x="2558144" y="5772664"/>
            <a:ext cx="217715" cy="314805"/>
          </a:xfrm>
          <a:prstGeom prst="rect">
            <a:avLst/>
          </a:prstGeom>
          <a:noFill/>
          <a:ln w="9525">
            <a:noFill/>
            <a:miter lim="800000"/>
            <a:headEnd/>
            <a:tailEnd/>
          </a:ln>
        </p:spPr>
      </p:pic>
    </p:spTree>
    <p:extLst>
      <p:ext uri="{BB962C8B-B14F-4D97-AF65-F5344CB8AC3E}">
        <p14:creationId xmlns:p14="http://schemas.microsoft.com/office/powerpoint/2010/main" val="371328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8888">
                                            <p:txEl>
                                              <p:pRg st="0" end="0"/>
                                            </p:txEl>
                                          </p:spTgt>
                                        </p:tgtEl>
                                        <p:attrNameLst>
                                          <p:attrName>style.visibility</p:attrName>
                                        </p:attrNameLst>
                                      </p:cBhvr>
                                      <p:to>
                                        <p:strVal val="visible"/>
                                      </p:to>
                                    </p:set>
                                    <p:animEffect transition="in" filter="fade">
                                      <p:cBhvr>
                                        <p:cTn id="18" dur="500"/>
                                        <p:tgtEl>
                                          <p:spTgt spid="378888">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78901"/>
                                        </p:tgtEl>
                                        <p:attrNameLst>
                                          <p:attrName>style.visibility</p:attrName>
                                        </p:attrNameLst>
                                      </p:cBhvr>
                                      <p:to>
                                        <p:strVal val="visible"/>
                                      </p:to>
                                    </p:set>
                                    <p:animEffect transition="in" filter="fade">
                                      <p:cBhvr>
                                        <p:cTn id="21" dur="500"/>
                                        <p:tgtEl>
                                          <p:spTgt spid="37890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78895">
                                            <p:txEl>
                                              <p:pRg st="0" end="0"/>
                                            </p:txEl>
                                          </p:spTgt>
                                        </p:tgtEl>
                                        <p:attrNameLst>
                                          <p:attrName>style.visibility</p:attrName>
                                        </p:attrNameLst>
                                      </p:cBhvr>
                                      <p:to>
                                        <p:strVal val="visible"/>
                                      </p:to>
                                    </p:set>
                                    <p:animEffect transition="in" filter="fade">
                                      <p:cBhvr>
                                        <p:cTn id="26" dur="500"/>
                                        <p:tgtEl>
                                          <p:spTgt spid="378895">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85731"/>
                                        </p:tgtEl>
                                        <p:attrNameLst>
                                          <p:attrName>style.visibility</p:attrName>
                                        </p:attrNameLst>
                                      </p:cBhvr>
                                      <p:to>
                                        <p:strVal val="visible"/>
                                      </p:to>
                                    </p:set>
                                    <p:animEffect transition="in" filter="fade">
                                      <p:cBhvr>
                                        <p:cTn id="29" dur="500"/>
                                        <p:tgtEl>
                                          <p:spTgt spid="585731"/>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78895">
                                            <p:txEl>
                                              <p:pRg st="1" end="1"/>
                                            </p:txEl>
                                          </p:spTgt>
                                        </p:tgtEl>
                                        <p:attrNameLst>
                                          <p:attrName>style.visibility</p:attrName>
                                        </p:attrNameLst>
                                      </p:cBhvr>
                                      <p:to>
                                        <p:strVal val="visible"/>
                                      </p:to>
                                    </p:set>
                                    <p:animEffect transition="in" filter="fade">
                                      <p:cBhvr>
                                        <p:cTn id="37" dur="500"/>
                                        <p:tgtEl>
                                          <p:spTgt spid="378895">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85732"/>
                                        </p:tgtEl>
                                        <p:attrNameLst>
                                          <p:attrName>style.visibility</p:attrName>
                                        </p:attrNameLst>
                                      </p:cBhvr>
                                      <p:to>
                                        <p:strVal val="visible"/>
                                      </p:to>
                                    </p:set>
                                    <p:animEffect transition="in" filter="fade">
                                      <p:cBhvr>
                                        <p:cTn id="40" dur="500"/>
                                        <p:tgtEl>
                                          <p:spTgt spid="585732"/>
                                        </p:tgtEl>
                                      </p:cBhvr>
                                    </p:animEffec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78895">
                                            <p:txEl>
                                              <p:pRg st="2" end="2"/>
                                            </p:txEl>
                                          </p:spTgt>
                                        </p:tgtEl>
                                        <p:attrNameLst>
                                          <p:attrName>style.visibility</p:attrName>
                                        </p:attrNameLst>
                                      </p:cBhvr>
                                      <p:to>
                                        <p:strVal val="visible"/>
                                      </p:to>
                                    </p:set>
                                    <p:animEffect transition="in" filter="fade">
                                      <p:cBhvr>
                                        <p:cTn id="48" dur="500"/>
                                        <p:tgtEl>
                                          <p:spTgt spid="3788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8" grpId="0" build="p" bldLvl="2"/>
      <p:bldP spid="378895"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81000" y="3581400"/>
            <a:ext cx="8305800" cy="2743200"/>
          </a:xfrm>
          <a:prstGeom prst="roundRect">
            <a:avLst/>
          </a:prstGeom>
          <a:solidFill>
            <a:srgbClr val="E6EDF6"/>
          </a:solidFill>
          <a:effectLst>
            <a:outerShdw blurRad="50800" dist="38100" dir="2700000" algn="tl" rotWithShape="0">
              <a:prstClr val="black">
                <a:alpha val="40000"/>
              </a:prstClr>
            </a:outerShdw>
          </a:effectLst>
          <a:scene3d>
            <a:camera prst="orthographicFront"/>
            <a:lightRig rig="threePt" dir="t">
              <a:rot lat="0" lon="0" rev="0"/>
            </a:lightRig>
          </a:scene3d>
          <a:sp3d extrusionH="31750" contourW="19050" prstMaterial="matte">
            <a:bevelT w="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Title 5"/>
          <p:cNvSpPr>
            <a:spLocks noGrp="1"/>
          </p:cNvSpPr>
          <p:nvPr>
            <p:ph type="title"/>
          </p:nvPr>
        </p:nvSpPr>
        <p:spPr>
          <a:xfrm>
            <a:off x="457200" y="76200"/>
            <a:ext cx="8229600" cy="1143000"/>
          </a:xfrm>
        </p:spPr>
        <p:txBody>
          <a:bodyPr>
            <a:normAutofit/>
          </a:bodyPr>
          <a:lstStyle/>
          <a:p>
            <a:r>
              <a:rPr lang="en-US" sz="3200" dirty="0"/>
              <a:t>Recap: Two Common Optimization Problems</a:t>
            </a:r>
          </a:p>
        </p:txBody>
      </p:sp>
      <p:sp>
        <p:nvSpPr>
          <p:cNvPr id="11" name="Content Placeholder 10"/>
          <p:cNvSpPr>
            <a:spLocks noGrp="1"/>
          </p:cNvSpPr>
          <p:nvPr>
            <p:ph sz="half" idx="1"/>
          </p:nvPr>
        </p:nvSpPr>
        <p:spPr>
          <a:xfrm>
            <a:off x="457200" y="3581400"/>
            <a:ext cx="4038600" cy="685800"/>
          </a:xfrm>
        </p:spPr>
        <p:txBody>
          <a:bodyPr/>
          <a:lstStyle/>
          <a:p>
            <a:pPr algn="ctr">
              <a:buNone/>
            </a:pPr>
            <a:r>
              <a:rPr lang="en-US" dirty="0"/>
              <a:t>Problem statement</a:t>
            </a:r>
          </a:p>
        </p:txBody>
      </p:sp>
      <p:sp>
        <p:nvSpPr>
          <p:cNvPr id="12" name="Content Placeholder 11"/>
          <p:cNvSpPr>
            <a:spLocks noGrp="1"/>
          </p:cNvSpPr>
          <p:nvPr>
            <p:ph sz="half" idx="2"/>
          </p:nvPr>
        </p:nvSpPr>
        <p:spPr>
          <a:xfrm>
            <a:off x="4648200" y="3581400"/>
            <a:ext cx="4038600" cy="639763"/>
          </a:xfrm>
        </p:spPr>
        <p:txBody>
          <a:bodyPr/>
          <a:lstStyle/>
          <a:p>
            <a:pPr algn="ctr">
              <a:buNone/>
            </a:pPr>
            <a:r>
              <a:rPr lang="en-US" dirty="0"/>
              <a:t>Solution</a:t>
            </a:r>
          </a:p>
          <a:p>
            <a:pPr algn="ctr">
              <a:buNone/>
            </a:pPr>
            <a:endParaRPr lang="en-US" dirty="0"/>
          </a:p>
          <a:p>
            <a:pPr algn="ctr">
              <a:buNone/>
            </a:pPr>
            <a:endParaRPr lang="en-US" dirty="0"/>
          </a:p>
        </p:txBody>
      </p:sp>
      <p:graphicFrame>
        <p:nvGraphicFramePr>
          <p:cNvPr id="1665036" name="Object 12"/>
          <p:cNvGraphicFramePr>
            <a:graphicFrameLocks noChangeAspect="1"/>
          </p:cNvGraphicFramePr>
          <p:nvPr/>
        </p:nvGraphicFramePr>
        <p:xfrm>
          <a:off x="561975" y="4237037"/>
          <a:ext cx="4467225" cy="409575"/>
        </p:xfrm>
        <a:graphic>
          <a:graphicData uri="http://schemas.openxmlformats.org/presentationml/2006/ole">
            <mc:AlternateContent xmlns:mc="http://schemas.openxmlformats.org/markup-compatibility/2006">
              <mc:Choice xmlns:v="urn:schemas-microsoft-com:vml" Requires="v">
                <p:oleObj spid="_x0000_s10601" name="Equation" r:id="rId4" imgW="2209680" imgH="203040" progId="Equation.3">
                  <p:embed/>
                </p:oleObj>
              </mc:Choice>
              <mc:Fallback>
                <p:oleObj name="Equation" r:id="rId4" imgW="220968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975" y="4237037"/>
                        <a:ext cx="4467225" cy="409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FF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12"/>
          <p:cNvGraphicFramePr>
            <a:graphicFrameLocks noChangeAspect="1"/>
          </p:cNvGraphicFramePr>
          <p:nvPr>
            <p:extLst>
              <p:ext uri="{D42A27DB-BD31-4B8C-83A1-F6EECF244321}">
                <p14:modId xmlns:p14="http://schemas.microsoft.com/office/powerpoint/2010/main" val="3242175964"/>
              </p:ext>
            </p:extLst>
          </p:nvPr>
        </p:nvGraphicFramePr>
        <p:xfrm>
          <a:off x="512763" y="5761038"/>
          <a:ext cx="4187825" cy="411162"/>
        </p:xfrm>
        <a:graphic>
          <a:graphicData uri="http://schemas.openxmlformats.org/presentationml/2006/ole">
            <mc:AlternateContent xmlns:mc="http://schemas.openxmlformats.org/markup-compatibility/2006">
              <mc:Choice xmlns:v="urn:schemas-microsoft-com:vml" Requires="v">
                <p:oleObj spid="_x0000_s10602" name="Equation" r:id="rId6" imgW="2070000" imgH="203040" progId="Equation.3">
                  <p:embed/>
                </p:oleObj>
              </mc:Choice>
              <mc:Fallback>
                <p:oleObj name="Equation" r:id="rId6" imgW="2070000" imgH="203040" progId="Equation.3">
                  <p:embed/>
                  <p:pic>
                    <p:nvPicPr>
                      <p:cNvPr id="0" name=""/>
                      <p:cNvPicPr>
                        <a:picLocks noChangeAspect="1" noChangeArrowheads="1"/>
                      </p:cNvPicPr>
                      <p:nvPr/>
                    </p:nvPicPr>
                    <p:blipFill>
                      <a:blip r:embed="rId7"/>
                      <a:srcRect/>
                      <a:stretch>
                        <a:fillRect/>
                      </a:stretch>
                    </p:blipFill>
                    <p:spPr bwMode="auto">
                      <a:xfrm>
                        <a:off x="512763" y="5761038"/>
                        <a:ext cx="4187825" cy="4111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FF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12"/>
          <p:cNvGraphicFramePr>
            <a:graphicFrameLocks noChangeAspect="1"/>
          </p:cNvGraphicFramePr>
          <p:nvPr/>
        </p:nvGraphicFramePr>
        <p:xfrm>
          <a:off x="5818188" y="4640263"/>
          <a:ext cx="2259012" cy="922337"/>
        </p:xfrm>
        <a:graphic>
          <a:graphicData uri="http://schemas.openxmlformats.org/presentationml/2006/ole">
            <mc:AlternateContent xmlns:mc="http://schemas.openxmlformats.org/markup-compatibility/2006">
              <mc:Choice xmlns:v="urn:schemas-microsoft-com:vml" Requires="v">
                <p:oleObj spid="_x0000_s10603" name="Equation" r:id="rId8" imgW="1117440" imgH="457200" progId="Equation.3">
                  <p:embed/>
                </p:oleObj>
              </mc:Choice>
              <mc:Fallback>
                <p:oleObj name="Equation" r:id="rId8" imgW="1117440" imgH="457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18188" y="4640263"/>
                        <a:ext cx="2259012" cy="922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FF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9" name="Group 28"/>
          <p:cNvGrpSpPr/>
          <p:nvPr/>
        </p:nvGrpSpPr>
        <p:grpSpPr>
          <a:xfrm>
            <a:off x="381000" y="1295400"/>
            <a:ext cx="8305800" cy="2057400"/>
            <a:chOff x="228600" y="4114800"/>
            <a:chExt cx="8305800" cy="2057400"/>
          </a:xfrm>
        </p:grpSpPr>
        <p:sp>
          <p:nvSpPr>
            <p:cNvPr id="19" name="Rounded Rectangle 18"/>
            <p:cNvSpPr/>
            <p:nvPr/>
          </p:nvSpPr>
          <p:spPr>
            <a:xfrm>
              <a:off x="228600" y="4114800"/>
              <a:ext cx="8305800" cy="2057400"/>
            </a:xfrm>
            <a:prstGeom prst="roundRect">
              <a:avLst/>
            </a:prstGeom>
            <a:solidFill>
              <a:srgbClr val="E6EDF6"/>
            </a:solidFill>
            <a:effectLst>
              <a:outerShdw blurRad="50800" dist="38100" dir="2700000" algn="tl" rotWithShape="0">
                <a:prstClr val="black">
                  <a:alpha val="40000"/>
                </a:prstClr>
              </a:outerShdw>
            </a:effectLst>
            <a:scene3d>
              <a:camera prst="orthographicFront"/>
              <a:lightRig rig="threePt" dir="t">
                <a:rot lat="0" lon="0" rev="0"/>
              </a:lightRig>
            </a:scene3d>
            <a:sp3d extrusionH="31750" contourW="19050" prstMaterial="matte">
              <a:bevelT w="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 name="Content Placeholder 10"/>
            <p:cNvSpPr txBox="1">
              <a:spLocks/>
            </p:cNvSpPr>
            <p:nvPr/>
          </p:nvSpPr>
          <p:spPr bwMode="auto">
            <a:xfrm>
              <a:off x="304800" y="4114800"/>
              <a:ext cx="40386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ctr" eaLnBrk="0" hangingPunct="0">
                <a:spcBef>
                  <a:spcPct val="20000"/>
                </a:spcBef>
                <a:buFont typeface="Arial" charset="0"/>
                <a:buNone/>
                <a:defRPr/>
              </a:pPr>
              <a:r>
                <a:rPr lang="en-US" sz="2800">
                  <a:solidFill>
                    <a:prstClr val="black"/>
                  </a:solidFill>
                  <a:latin typeface="Calibri"/>
                </a:rPr>
                <a:t>Problem statement</a:t>
              </a:r>
              <a:endParaRPr lang="en-US" sz="2800" dirty="0">
                <a:solidFill>
                  <a:prstClr val="black"/>
                </a:solidFill>
                <a:latin typeface="Calibri"/>
              </a:endParaRPr>
            </a:p>
          </p:txBody>
        </p:sp>
        <p:sp>
          <p:nvSpPr>
            <p:cNvPr id="21" name="Content Placeholder 11"/>
            <p:cNvSpPr txBox="1">
              <a:spLocks/>
            </p:cNvSpPr>
            <p:nvPr/>
          </p:nvSpPr>
          <p:spPr bwMode="auto">
            <a:xfrm>
              <a:off x="4495800" y="4114800"/>
              <a:ext cx="40386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ctr" eaLnBrk="0" hangingPunct="0">
                <a:spcBef>
                  <a:spcPct val="20000"/>
                </a:spcBef>
                <a:buFont typeface="Arial" charset="0"/>
                <a:buNone/>
                <a:defRPr/>
              </a:pPr>
              <a:r>
                <a:rPr lang="en-US" sz="2800">
                  <a:solidFill>
                    <a:prstClr val="black"/>
                  </a:solidFill>
                  <a:latin typeface="Calibri"/>
                </a:rPr>
                <a:t>Solution</a:t>
              </a:r>
            </a:p>
            <a:p>
              <a:pPr marL="342900" indent="-342900" algn="ctr" eaLnBrk="0" hangingPunct="0">
                <a:spcBef>
                  <a:spcPct val="20000"/>
                </a:spcBef>
                <a:buFont typeface="Arial" charset="0"/>
                <a:buNone/>
                <a:defRPr/>
              </a:pPr>
              <a:endParaRPr lang="en-US" sz="2800">
                <a:solidFill>
                  <a:prstClr val="black"/>
                </a:solidFill>
                <a:latin typeface="Calibri"/>
              </a:endParaRPr>
            </a:p>
            <a:p>
              <a:pPr marL="342900" indent="-342900" algn="ctr" eaLnBrk="0" hangingPunct="0">
                <a:spcBef>
                  <a:spcPct val="20000"/>
                </a:spcBef>
                <a:buFont typeface="Arial" charset="0"/>
                <a:buNone/>
                <a:defRPr/>
              </a:pPr>
              <a:endParaRPr lang="en-US" sz="2800" dirty="0">
                <a:solidFill>
                  <a:prstClr val="black"/>
                </a:solidFill>
                <a:latin typeface="Calibri"/>
              </a:endParaRPr>
            </a:p>
          </p:txBody>
        </p:sp>
        <p:graphicFrame>
          <p:nvGraphicFramePr>
            <p:cNvPr id="24" name="Object 12"/>
            <p:cNvGraphicFramePr>
              <a:graphicFrameLocks noChangeAspect="1"/>
            </p:cNvGraphicFramePr>
            <p:nvPr/>
          </p:nvGraphicFramePr>
          <p:xfrm>
            <a:off x="685800" y="5456238"/>
            <a:ext cx="3905250" cy="411162"/>
          </p:xfrm>
          <a:graphic>
            <a:graphicData uri="http://schemas.openxmlformats.org/presentationml/2006/ole">
              <mc:AlternateContent xmlns:mc="http://schemas.openxmlformats.org/markup-compatibility/2006">
                <mc:Choice xmlns:v="urn:schemas-microsoft-com:vml" Requires="v">
                  <p:oleObj spid="_x0000_s10604" name="Equation" r:id="rId10" imgW="1930320" imgH="203040" progId="Equation.3">
                    <p:embed/>
                  </p:oleObj>
                </mc:Choice>
                <mc:Fallback>
                  <p:oleObj name="Equation" r:id="rId10" imgW="193032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800" y="5456238"/>
                          <a:ext cx="3905250" cy="4111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FF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24"/>
            <p:cNvGraphicFramePr>
              <a:graphicFrameLocks noChangeAspect="1"/>
            </p:cNvGraphicFramePr>
            <p:nvPr/>
          </p:nvGraphicFramePr>
          <p:xfrm>
            <a:off x="5715000" y="5486400"/>
            <a:ext cx="1179512" cy="358775"/>
          </p:xfrm>
          <a:graphic>
            <a:graphicData uri="http://schemas.openxmlformats.org/presentationml/2006/ole">
              <mc:AlternateContent xmlns:mc="http://schemas.openxmlformats.org/markup-compatibility/2006">
                <mc:Choice xmlns:v="urn:schemas-microsoft-com:vml" Requires="v">
                  <p:oleObj spid="_x0000_s10605" name="Equation" r:id="rId12" imgW="583920" imgH="177480" progId="Equation.3">
                    <p:embed/>
                  </p:oleObj>
                </mc:Choice>
                <mc:Fallback>
                  <p:oleObj name="Equation" r:id="rId12" imgW="583920" imgH="1774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15000" y="5486400"/>
                          <a:ext cx="1179512" cy="358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FF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70" name="Object 6"/>
            <p:cNvGraphicFramePr>
              <a:graphicFrameLocks noChangeAspect="1"/>
            </p:cNvGraphicFramePr>
            <p:nvPr/>
          </p:nvGraphicFramePr>
          <p:xfrm>
            <a:off x="1219200" y="4813300"/>
            <a:ext cx="2433637" cy="520700"/>
          </p:xfrm>
          <a:graphic>
            <a:graphicData uri="http://schemas.openxmlformats.org/presentationml/2006/ole">
              <mc:AlternateContent xmlns:mc="http://schemas.openxmlformats.org/markup-compatibility/2006">
                <mc:Choice xmlns:v="urn:schemas-microsoft-com:vml" Requires="v">
                  <p:oleObj spid="_x0000_s10606" name="Equation" r:id="rId14" imgW="1244520" imgH="266400" progId="Equation.3">
                    <p:embed/>
                  </p:oleObj>
                </mc:Choice>
                <mc:Fallback>
                  <p:oleObj name="Equation" r:id="rId14" imgW="1244520" imgH="2664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19200" y="4813300"/>
                          <a:ext cx="2433637" cy="5207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660933" name="Object 5"/>
            <p:cNvGraphicFramePr>
              <a:graphicFrameLocks noChangeAspect="1"/>
            </p:cNvGraphicFramePr>
            <p:nvPr/>
          </p:nvGraphicFramePr>
          <p:xfrm>
            <a:off x="5514975" y="4876800"/>
            <a:ext cx="2105025" cy="500063"/>
          </p:xfrm>
          <a:graphic>
            <a:graphicData uri="http://schemas.openxmlformats.org/presentationml/2006/ole">
              <mc:AlternateContent xmlns:mc="http://schemas.openxmlformats.org/markup-compatibility/2006">
                <mc:Choice xmlns:v="urn:schemas-microsoft-com:vml" Requires="v">
                  <p:oleObj spid="_x0000_s10607" name="Equation" r:id="rId16" imgW="1066680" imgH="253800" progId="Equation.3">
                    <p:embed/>
                  </p:oleObj>
                </mc:Choice>
                <mc:Fallback>
                  <p:oleObj name="Equation" r:id="rId16" imgW="1066680" imgH="2538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14975" y="4876800"/>
                          <a:ext cx="2105025" cy="50006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8" name="TextBox 27"/>
            <p:cNvSpPr txBox="1"/>
            <p:nvPr/>
          </p:nvSpPr>
          <p:spPr>
            <a:xfrm>
              <a:off x="6934200" y="5498068"/>
              <a:ext cx="1031051" cy="369332"/>
            </a:xfrm>
            <a:prstGeom prst="rect">
              <a:avLst/>
            </a:prstGeom>
            <a:noFill/>
          </p:spPr>
          <p:txBody>
            <a:bodyPr wrap="none" rtlCol="0">
              <a:spAutoFit/>
            </a:bodyPr>
            <a:lstStyle/>
            <a:p>
              <a:r>
                <a:rPr lang="en-US" dirty="0">
                  <a:solidFill>
                    <a:prstClr val="black"/>
                  </a:solidFill>
                </a:rPr>
                <a:t>(</a:t>
              </a:r>
              <a:r>
                <a:rPr lang="en-US" dirty="0" err="1">
                  <a:solidFill>
                    <a:prstClr val="black"/>
                  </a:solidFill>
                </a:rPr>
                <a:t>matlab</a:t>
              </a:r>
              <a:r>
                <a:rPr lang="en-US" dirty="0">
                  <a:solidFill>
                    <a:prstClr val="black"/>
                  </a:solidFill>
                </a:rPr>
                <a:t>)</a:t>
              </a:r>
            </a:p>
          </p:txBody>
        </p:sp>
      </p:grpSp>
    </p:spTree>
    <p:extLst>
      <p:ext uri="{BB962C8B-B14F-4D97-AF65-F5344CB8AC3E}">
        <p14:creationId xmlns:p14="http://schemas.microsoft.com/office/powerpoint/2010/main" val="72040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descr="Screen Shot 2015-02-23 at 11.19.4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5218716"/>
          </a:xfrm>
          <a:prstGeom prst="rect">
            <a:avLst/>
          </a:prstGeom>
        </p:spPr>
      </p:pic>
    </p:spTree>
    <p:extLst>
      <p:ext uri="{BB962C8B-B14F-4D97-AF65-F5344CB8AC3E}">
        <p14:creationId xmlns:p14="http://schemas.microsoft.com/office/powerpoint/2010/main" val="1191586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Least squares: linear regression</a:t>
            </a:r>
          </a:p>
        </p:txBody>
      </p:sp>
      <p:pic>
        <p:nvPicPr>
          <p:cNvPr id="5" name="Picture 3"/>
          <p:cNvPicPr>
            <a:picLocks noChangeAspect="1" noChangeArrowheads="1"/>
          </p:cNvPicPr>
          <p:nvPr/>
        </p:nvPicPr>
        <p:blipFill>
          <a:blip r:embed="rId2" cstate="print"/>
          <a:srcRect/>
          <a:stretch>
            <a:fillRect/>
          </a:stretch>
        </p:blipFill>
        <p:spPr bwMode="auto">
          <a:xfrm>
            <a:off x="2598775" y="1963737"/>
            <a:ext cx="3967163" cy="4056063"/>
          </a:xfrm>
          <a:prstGeom prst="rect">
            <a:avLst/>
          </a:prstGeom>
          <a:noFill/>
          <a:ln w="9525">
            <a:noFill/>
            <a:miter lim="800000"/>
            <a:headEnd/>
            <a:tailEnd/>
          </a:ln>
          <a:effectLst/>
        </p:spPr>
      </p:pic>
      <p:cxnSp>
        <p:nvCxnSpPr>
          <p:cNvPr id="6" name="Straight Connector 5"/>
          <p:cNvCxnSpPr/>
          <p:nvPr/>
        </p:nvCxnSpPr>
        <p:spPr bwMode="auto">
          <a:xfrm rot="5400000" flipH="1" flipV="1">
            <a:off x="3105615" y="2506276"/>
            <a:ext cx="3066584" cy="2988527"/>
          </a:xfrm>
          <a:prstGeom prst="line">
            <a:avLst/>
          </a:prstGeom>
          <a:noFill/>
          <a:ln w="25400" cap="flat" cmpd="sng" algn="ctr">
            <a:solidFill>
              <a:schemeClr val="tx1"/>
            </a:solidFill>
            <a:prstDash val="solid"/>
            <a:round/>
            <a:headEnd type="none" w="med" len="med"/>
            <a:tailEnd type="none" w="med" len="med"/>
          </a:ln>
          <a:effectLst/>
        </p:spPr>
      </p:cxnSp>
      <p:sp>
        <p:nvSpPr>
          <p:cNvPr id="7" name="TextBox 6"/>
          <p:cNvSpPr txBox="1"/>
          <p:nvPr/>
        </p:nvSpPr>
        <p:spPr>
          <a:xfrm>
            <a:off x="4348986" y="4162219"/>
            <a:ext cx="1558440" cy="461665"/>
          </a:xfrm>
          <a:prstGeom prst="rect">
            <a:avLst/>
          </a:prstGeom>
          <a:noFill/>
        </p:spPr>
        <p:txBody>
          <a:bodyPr wrap="none" rtlCol="0">
            <a:spAutoFit/>
          </a:bodyPr>
          <a:lstStyle/>
          <a:p>
            <a:pPr>
              <a:buNone/>
            </a:pPr>
            <a:r>
              <a:rPr lang="en-US" dirty="0"/>
              <a:t>y = </a:t>
            </a:r>
            <a:r>
              <a:rPr lang="en-US" dirty="0" err="1"/>
              <a:t>mx</a:t>
            </a:r>
            <a:r>
              <a:rPr lang="en-US" dirty="0"/>
              <a:t> + b</a:t>
            </a:r>
          </a:p>
        </p:txBody>
      </p:sp>
      <p:sp>
        <p:nvSpPr>
          <p:cNvPr id="8" name="TextBox 7"/>
          <p:cNvSpPr txBox="1"/>
          <p:nvPr/>
        </p:nvSpPr>
        <p:spPr>
          <a:xfrm>
            <a:off x="4419600" y="3013645"/>
            <a:ext cx="931665" cy="461665"/>
          </a:xfrm>
          <a:prstGeom prst="rect">
            <a:avLst/>
          </a:prstGeom>
          <a:noFill/>
        </p:spPr>
        <p:txBody>
          <a:bodyPr wrap="none" rtlCol="0">
            <a:spAutoFit/>
          </a:bodyPr>
          <a:lstStyle/>
          <a:p>
            <a:pPr>
              <a:buNone/>
            </a:pPr>
            <a:r>
              <a:rPr lang="en-US" i="0" dirty="0"/>
              <a:t>(</a:t>
            </a:r>
            <a:r>
              <a:rPr lang="en-US" dirty="0" err="1"/>
              <a:t>y</a:t>
            </a:r>
            <a:r>
              <a:rPr lang="en-US" baseline="-25000" dirty="0" err="1"/>
              <a:t>i</a:t>
            </a:r>
            <a:r>
              <a:rPr lang="en-US" dirty="0"/>
              <a:t>, x</a:t>
            </a:r>
            <a:r>
              <a:rPr lang="en-US" baseline="-25000" dirty="0"/>
              <a:t>i</a:t>
            </a:r>
            <a:r>
              <a:rPr lang="en-US" i="0" dirty="0"/>
              <a:t>)</a:t>
            </a:r>
          </a:p>
        </p:txBody>
      </p:sp>
    </p:spTree>
    <p:extLst>
      <p:ext uri="{BB962C8B-B14F-4D97-AF65-F5344CB8AC3E}">
        <p14:creationId xmlns:p14="http://schemas.microsoft.com/office/powerpoint/2010/main" val="204264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22" name="Rectangle 2"/>
          <p:cNvSpPr>
            <a:spLocks noGrp="1" noChangeArrowheads="1"/>
          </p:cNvSpPr>
          <p:nvPr>
            <p:ph type="title"/>
          </p:nvPr>
        </p:nvSpPr>
        <p:spPr/>
        <p:txBody>
          <a:bodyPr/>
          <a:lstStyle/>
          <a:p>
            <a:r>
              <a:rPr lang="en-US" dirty="0"/>
              <a:t>Linear regression</a:t>
            </a:r>
          </a:p>
        </p:txBody>
      </p:sp>
      <p:pic>
        <p:nvPicPr>
          <p:cNvPr id="2078723" name="Picture 3"/>
          <p:cNvPicPr>
            <a:picLocks noChangeAspect="1" noChangeArrowheads="1"/>
          </p:cNvPicPr>
          <p:nvPr/>
        </p:nvPicPr>
        <p:blipFill>
          <a:blip r:embed="rId3" cstate="print"/>
          <a:srcRect/>
          <a:stretch>
            <a:fillRect/>
          </a:stretch>
        </p:blipFill>
        <p:spPr bwMode="auto">
          <a:xfrm>
            <a:off x="2536048" y="1524000"/>
            <a:ext cx="3967163" cy="4056063"/>
          </a:xfrm>
          <a:prstGeom prst="rect">
            <a:avLst/>
          </a:prstGeom>
          <a:noFill/>
          <a:ln w="9525">
            <a:noFill/>
            <a:miter lim="800000"/>
            <a:headEnd/>
            <a:tailEnd/>
          </a:ln>
          <a:effectLst/>
        </p:spPr>
      </p:pic>
      <p:sp>
        <p:nvSpPr>
          <p:cNvPr id="2078724" name="Line 4"/>
          <p:cNvSpPr>
            <a:spLocks noChangeShapeType="1"/>
          </p:cNvSpPr>
          <p:nvPr/>
        </p:nvSpPr>
        <p:spPr bwMode="auto">
          <a:xfrm flipV="1">
            <a:off x="3055896" y="3522663"/>
            <a:ext cx="2895600" cy="304800"/>
          </a:xfrm>
          <a:prstGeom prst="line">
            <a:avLst/>
          </a:prstGeom>
          <a:noFill/>
          <a:ln w="38100">
            <a:solidFill>
              <a:srgbClr val="FF0000"/>
            </a:solidFill>
            <a:round/>
            <a:headEnd/>
            <a:tailEnd/>
          </a:ln>
          <a:effectLst/>
        </p:spPr>
        <p:txBody>
          <a:bodyPr anchor="ctr"/>
          <a:lstStyle/>
          <a:p>
            <a:endParaRPr lang="en-US"/>
          </a:p>
        </p:txBody>
      </p:sp>
      <p:sp>
        <p:nvSpPr>
          <p:cNvPr id="2078725" name="Line 5"/>
          <p:cNvSpPr>
            <a:spLocks noChangeShapeType="1"/>
          </p:cNvSpPr>
          <p:nvPr/>
        </p:nvSpPr>
        <p:spPr bwMode="auto">
          <a:xfrm flipV="1">
            <a:off x="5018046" y="2876550"/>
            <a:ext cx="0" cy="703263"/>
          </a:xfrm>
          <a:prstGeom prst="line">
            <a:avLst/>
          </a:prstGeom>
          <a:noFill/>
          <a:ln w="19050">
            <a:solidFill>
              <a:schemeClr val="tx1"/>
            </a:solidFill>
            <a:round/>
            <a:headEnd type="diamond" w="med" len="med"/>
            <a:tailEnd type="diamond" w="med" len="med"/>
          </a:ln>
          <a:effectLst/>
        </p:spPr>
        <p:txBody>
          <a:bodyPr anchor="ctr"/>
          <a:lstStyle/>
          <a:p>
            <a:endParaRPr lang="en-US"/>
          </a:p>
        </p:txBody>
      </p:sp>
      <p:sp>
        <p:nvSpPr>
          <p:cNvPr id="2078726" name="Line 6"/>
          <p:cNvSpPr>
            <a:spLocks noChangeShapeType="1"/>
          </p:cNvSpPr>
          <p:nvPr/>
        </p:nvSpPr>
        <p:spPr bwMode="auto">
          <a:xfrm flipV="1">
            <a:off x="3998871" y="3779838"/>
            <a:ext cx="0" cy="639762"/>
          </a:xfrm>
          <a:prstGeom prst="line">
            <a:avLst/>
          </a:prstGeom>
          <a:noFill/>
          <a:ln w="19050">
            <a:solidFill>
              <a:schemeClr val="tx1"/>
            </a:solidFill>
            <a:round/>
            <a:headEnd type="diamond" w="med" len="med"/>
            <a:tailEnd type="diamond" w="med" len="med"/>
          </a:ln>
          <a:effectLst/>
        </p:spPr>
        <p:txBody>
          <a:bodyPr anchor="ctr"/>
          <a:lstStyle/>
          <a:p>
            <a:endParaRPr lang="en-US"/>
          </a:p>
        </p:txBody>
      </p:sp>
      <p:pic>
        <p:nvPicPr>
          <p:cNvPr id="5122" name="Picture 2"/>
          <p:cNvPicPr>
            <a:picLocks noChangeAspect="1" noChangeArrowheads="1"/>
          </p:cNvPicPr>
          <p:nvPr/>
        </p:nvPicPr>
        <p:blipFill>
          <a:blip r:embed="rId4" cstate="print"/>
          <a:srcRect/>
          <a:stretch>
            <a:fillRect/>
          </a:stretch>
        </p:blipFill>
        <p:spPr bwMode="auto">
          <a:xfrm>
            <a:off x="2057400" y="5495230"/>
            <a:ext cx="5263373" cy="1009001"/>
          </a:xfrm>
          <a:prstGeom prst="rect">
            <a:avLst/>
          </a:prstGeom>
          <a:noFill/>
          <a:ln w="9525">
            <a:noFill/>
            <a:miter lim="800000"/>
            <a:headEnd/>
            <a:tailEnd/>
          </a:ln>
          <a:effectLst/>
        </p:spPr>
      </p:pic>
      <p:sp>
        <p:nvSpPr>
          <p:cNvPr id="2" name="TextBox 1"/>
          <p:cNvSpPr txBox="1"/>
          <p:nvPr/>
        </p:nvSpPr>
        <p:spPr>
          <a:xfrm>
            <a:off x="4988362" y="3048000"/>
            <a:ext cx="1497782" cy="369332"/>
          </a:xfrm>
          <a:prstGeom prst="rect">
            <a:avLst/>
          </a:prstGeom>
          <a:noFill/>
        </p:spPr>
        <p:txBody>
          <a:bodyPr wrap="none" rtlCol="0">
            <a:spAutoFit/>
          </a:bodyPr>
          <a:lstStyle/>
          <a:p>
            <a:r>
              <a:rPr lang="en-US" dirty="0"/>
              <a:t>residual error</a:t>
            </a:r>
          </a:p>
        </p:txBody>
      </p:sp>
    </p:spTree>
    <p:extLst>
      <p:ext uri="{BB962C8B-B14F-4D97-AF65-F5344CB8AC3E}">
        <p14:creationId xmlns:p14="http://schemas.microsoft.com/office/powerpoint/2010/main" val="2099554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pic>
        <p:nvPicPr>
          <p:cNvPr id="385026" name="Picture 2"/>
          <p:cNvPicPr>
            <a:picLocks noChangeAspect="1" noChangeArrowheads="1"/>
          </p:cNvPicPr>
          <p:nvPr/>
        </p:nvPicPr>
        <p:blipFill>
          <a:blip r:embed="rId2" cstate="print"/>
          <a:srcRect/>
          <a:stretch>
            <a:fillRect/>
          </a:stretch>
        </p:blipFill>
        <p:spPr bwMode="auto">
          <a:xfrm>
            <a:off x="152399" y="1819473"/>
            <a:ext cx="8839201" cy="4047927"/>
          </a:xfrm>
          <a:prstGeom prst="rect">
            <a:avLst/>
          </a:prstGeom>
          <a:noFill/>
          <a:ln w="9525">
            <a:noFill/>
            <a:miter lim="800000"/>
            <a:headEnd/>
            <a:tailEnd/>
          </a:ln>
        </p:spPr>
      </p:pic>
    </p:spTree>
    <p:extLst>
      <p:ext uri="{BB962C8B-B14F-4D97-AF65-F5344CB8AC3E}">
        <p14:creationId xmlns:p14="http://schemas.microsoft.com/office/powerpoint/2010/main" val="3224875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Python</a:t>
            </a:r>
          </a:p>
        </p:txBody>
      </p:sp>
      <p:sp>
        <p:nvSpPr>
          <p:cNvPr id="3" name="Content Placeholder 2"/>
          <p:cNvSpPr>
            <a:spLocks noGrp="1"/>
          </p:cNvSpPr>
          <p:nvPr>
            <p:ph sz="half" idx="1"/>
          </p:nvPr>
        </p:nvSpPr>
        <p:spPr>
          <a:xfrm>
            <a:off x="457199" y="1600200"/>
            <a:ext cx="9464523" cy="4525963"/>
          </a:xfrm>
        </p:spPr>
        <p:txBody>
          <a:bodyPr>
            <a:normAutofit fontScale="92500" lnSpcReduction="20000"/>
          </a:bodyPr>
          <a:lstStyle/>
          <a:p>
            <a:r>
              <a:rPr lang="en-US" dirty="0" err="1"/>
              <a:t>Numpy.linag.lstsq</a:t>
            </a:r>
            <a:r>
              <a:rPr lang="en-US" dirty="0"/>
              <a:t>(</a:t>
            </a:r>
            <a:r>
              <a:rPr lang="en-US" dirty="0" err="1"/>
              <a:t>a,b</a:t>
            </a:r>
            <a:r>
              <a:rPr lang="en-US" dirty="0"/>
              <a:t>)</a:t>
            </a:r>
          </a:p>
          <a:p>
            <a:r>
              <a:rPr lang="en-US" dirty="0"/>
              <a:t>Solve y = </a:t>
            </a:r>
            <a:r>
              <a:rPr lang="en-US" dirty="0" err="1"/>
              <a:t>mx+c</a:t>
            </a:r>
            <a:endParaRPr lang="en-US" dirty="0"/>
          </a:p>
          <a:p>
            <a:pPr marL="0" indent="0">
              <a:buNone/>
            </a:pPr>
            <a:r>
              <a:rPr lang="en-US" dirty="0"/>
              <a:t>x = </a:t>
            </a:r>
            <a:r>
              <a:rPr lang="en-US" dirty="0" err="1"/>
              <a:t>np.array</a:t>
            </a:r>
            <a:r>
              <a:rPr lang="en-US" dirty="0"/>
              <a:t>([0,1,2,3])</a:t>
            </a:r>
          </a:p>
          <a:p>
            <a:pPr marL="0" indent="0">
              <a:buNone/>
            </a:pPr>
            <a:r>
              <a:rPr lang="en-US" dirty="0"/>
              <a:t>y = </a:t>
            </a:r>
            <a:r>
              <a:rPr lang="en-US" dirty="0" err="1"/>
              <a:t>np.array</a:t>
            </a:r>
            <a:r>
              <a:rPr lang="en-US" dirty="0"/>
              <a:t>([-1,0.2,0.9.2.1])</a:t>
            </a:r>
          </a:p>
          <a:p>
            <a:pPr marL="0" indent="0">
              <a:buNone/>
            </a:pPr>
            <a:endParaRPr lang="en-US" dirty="0"/>
          </a:p>
          <a:p>
            <a:pPr marL="0" indent="0">
              <a:buNone/>
            </a:pPr>
            <a:r>
              <a:rPr lang="en-US" dirty="0"/>
              <a:t>y = </a:t>
            </a:r>
            <a:r>
              <a:rPr lang="en-US" dirty="0" err="1"/>
              <a:t>Ap</a:t>
            </a:r>
            <a:r>
              <a:rPr lang="en-US" dirty="0"/>
              <a:t>, where A = [[x,1]],  p = [[m],[c]]</a:t>
            </a:r>
          </a:p>
          <a:p>
            <a:pPr marL="0" indent="0">
              <a:buNone/>
            </a:pPr>
            <a:endParaRPr lang="en-US" dirty="0"/>
          </a:p>
          <a:p>
            <a:pPr marL="0" indent="0">
              <a:buNone/>
            </a:pPr>
            <a:r>
              <a:rPr lang="en-US" dirty="0"/>
              <a:t>A = </a:t>
            </a:r>
            <a:r>
              <a:rPr lang="en-US" dirty="0" err="1"/>
              <a:t>np.vstack</a:t>
            </a:r>
            <a:r>
              <a:rPr lang="en-US" dirty="0"/>
              <a:t>([x, </a:t>
            </a:r>
            <a:r>
              <a:rPr lang="en-US" dirty="0" err="1"/>
              <a:t>np.ones</a:t>
            </a:r>
            <a:r>
              <a:rPr lang="en-US" dirty="0"/>
              <a:t>(</a:t>
            </a:r>
            <a:r>
              <a:rPr lang="en-US" dirty="0" err="1"/>
              <a:t>len</a:t>
            </a:r>
            <a:r>
              <a:rPr lang="en-US" dirty="0"/>
              <a:t>(x))]).T</a:t>
            </a:r>
          </a:p>
          <a:p>
            <a:pPr marL="0" indent="0">
              <a:buNone/>
            </a:pPr>
            <a:r>
              <a:rPr lang="pl-PL" dirty="0"/>
              <a:t>m, c = </a:t>
            </a:r>
            <a:r>
              <a:rPr lang="pl-PL" dirty="0" err="1"/>
              <a:t>np.linalg.lstsq</a:t>
            </a:r>
            <a:r>
              <a:rPr lang="pl-PL" dirty="0"/>
              <a:t>(A, y)[0]</a:t>
            </a:r>
          </a:p>
          <a:p>
            <a:pPr marL="0" indent="0">
              <a:buNone/>
            </a:pPr>
            <a:endParaRPr lang="pl-PL" dirty="0"/>
          </a:p>
          <a:p>
            <a:pPr marL="0" indent="0">
              <a:buNone/>
            </a:pPr>
            <a:r>
              <a:rPr lang="pl-PL" dirty="0"/>
              <a:t>Or </a:t>
            </a:r>
            <a:r>
              <a:rPr lang="pl-PL" dirty="0" err="1"/>
              <a:t>scipy.optimize.leastsq</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88166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Alignment Algorithm</a:t>
            </a:r>
          </a:p>
        </p:txBody>
      </p:sp>
      <p:sp>
        <p:nvSpPr>
          <p:cNvPr id="3" name="Content Placeholder 2"/>
          <p:cNvSpPr>
            <a:spLocks noGrp="1"/>
          </p:cNvSpPr>
          <p:nvPr>
            <p:ph idx="1"/>
          </p:nvPr>
        </p:nvSpPr>
        <p:spPr/>
        <p:txBody>
          <a:bodyPr>
            <a:normAutofit lnSpcReduction="10000"/>
          </a:bodyPr>
          <a:lstStyle/>
          <a:p>
            <a:pPr marL="514350" indent="-514350">
              <a:buNone/>
            </a:pPr>
            <a:r>
              <a:rPr lang="en-US" dirty="0"/>
              <a:t>Given images A and B</a:t>
            </a:r>
          </a:p>
          <a:p>
            <a:pPr marL="514350" indent="-514350">
              <a:buFont typeface="+mj-lt"/>
              <a:buAutoNum type="arabicPeriod"/>
            </a:pPr>
            <a:endParaRPr lang="en-US" dirty="0"/>
          </a:p>
          <a:p>
            <a:pPr marL="514350" indent="-514350">
              <a:buFont typeface="+mj-lt"/>
              <a:buAutoNum type="arabicPeriod"/>
            </a:pPr>
            <a:r>
              <a:rPr lang="en-US" dirty="0"/>
              <a:t>Compute image features for A and B</a:t>
            </a:r>
          </a:p>
          <a:p>
            <a:pPr marL="514350" indent="-514350">
              <a:buFont typeface="+mj-lt"/>
              <a:buAutoNum type="arabicPeriod"/>
            </a:pPr>
            <a:r>
              <a:rPr lang="en-US" dirty="0"/>
              <a:t>Match features between A and B</a:t>
            </a:r>
          </a:p>
          <a:p>
            <a:pPr marL="514350" indent="-514350">
              <a:buFont typeface="+mj-lt"/>
              <a:buAutoNum type="arabicPeriod"/>
            </a:pPr>
            <a:r>
              <a:rPr lang="en-US" dirty="0"/>
              <a:t>Compute </a:t>
            </a:r>
            <a:r>
              <a:rPr lang="en-US" dirty="0" err="1"/>
              <a:t>homography</a:t>
            </a:r>
            <a:r>
              <a:rPr lang="en-US" dirty="0"/>
              <a:t> between A and B using least squares on set of matches</a:t>
            </a:r>
          </a:p>
          <a:p>
            <a:pPr marL="514350" indent="-514350">
              <a:buFont typeface="+mj-lt"/>
              <a:buAutoNum type="arabicPeriod"/>
            </a:pPr>
            <a:endParaRPr lang="en-US" dirty="0"/>
          </a:p>
          <a:p>
            <a:pPr marL="514350" indent="-514350">
              <a:buNone/>
            </a:pPr>
            <a:r>
              <a:rPr lang="en-US" dirty="0"/>
              <a:t>What could go wrong?</a:t>
            </a:r>
          </a:p>
        </p:txBody>
      </p:sp>
    </p:spTree>
    <p:extLst>
      <p:ext uri="{BB962C8B-B14F-4D97-AF65-F5344CB8AC3E}">
        <p14:creationId xmlns:p14="http://schemas.microsoft.com/office/powerpoint/2010/main" val="268377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Outliers</a:t>
            </a:r>
          </a:p>
        </p:txBody>
      </p:sp>
      <p:pic>
        <p:nvPicPr>
          <p:cNvPr id="4" name="Picture 2"/>
          <p:cNvPicPr>
            <a:picLocks noChangeAspect="1" noChangeArrowheads="1"/>
          </p:cNvPicPr>
          <p:nvPr/>
        </p:nvPicPr>
        <p:blipFill>
          <a:blip r:embed="rId2" cstate="print"/>
          <a:srcRect/>
          <a:stretch>
            <a:fillRect/>
          </a:stretch>
        </p:blipFill>
        <p:spPr bwMode="auto">
          <a:xfrm>
            <a:off x="-304800" y="1828800"/>
            <a:ext cx="8951496" cy="4114800"/>
          </a:xfrm>
          <a:prstGeom prst="rect">
            <a:avLst/>
          </a:prstGeom>
          <a:noFill/>
          <a:ln w="9525">
            <a:noFill/>
            <a:miter lim="800000"/>
            <a:headEnd/>
            <a:tailEnd/>
          </a:ln>
        </p:spPr>
      </p:pic>
      <p:sp>
        <p:nvSpPr>
          <p:cNvPr id="5" name="Oval 4"/>
          <p:cNvSpPr/>
          <p:nvPr/>
        </p:nvSpPr>
        <p:spPr>
          <a:xfrm>
            <a:off x="8032596" y="1719147"/>
            <a:ext cx="501804" cy="501804"/>
          </a:xfrm>
          <a:prstGeom prst="ellipse">
            <a:avLst/>
          </a:prstGeom>
          <a:noFill/>
          <a:ln w="57150">
            <a:solidFill>
              <a:srgbClr val="FF0000"/>
            </a:solidFill>
          </a:ln>
          <a:effectLst>
            <a:outerShdw blurRad="63500"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521498" y="4287645"/>
            <a:ext cx="501804" cy="501804"/>
          </a:xfrm>
          <a:prstGeom prst="ellipse">
            <a:avLst/>
          </a:prstGeom>
          <a:noFill/>
          <a:ln w="57150">
            <a:solidFill>
              <a:srgbClr val="FF0000"/>
            </a:solidFill>
          </a:ln>
          <a:effectLst>
            <a:outerShdw blurRad="63500"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934200" y="1371600"/>
            <a:ext cx="1128132" cy="434898"/>
          </a:xfrm>
          <a:prstGeom prst="straightConnector1">
            <a:avLst/>
          </a:prstGeom>
          <a:noFill/>
          <a:ln w="57150">
            <a:solidFill>
              <a:srgbClr val="FF0000"/>
            </a:solidFill>
            <a:tailEnd type="triangle"/>
          </a:ln>
          <a:effectLst>
            <a:outerShdw blurRad="63500"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2" name="Straight Arrow Connector 11"/>
          <p:cNvCxnSpPr/>
          <p:nvPr/>
        </p:nvCxnSpPr>
        <p:spPr>
          <a:xfrm rot="16200000" flipH="1">
            <a:off x="5870186" y="2435613"/>
            <a:ext cx="2910472" cy="782443"/>
          </a:xfrm>
          <a:prstGeom prst="straightConnector1">
            <a:avLst/>
          </a:prstGeom>
          <a:noFill/>
          <a:ln w="57150">
            <a:solidFill>
              <a:srgbClr val="FF0000"/>
            </a:solidFill>
            <a:tailEnd type="triangle"/>
          </a:ln>
          <a:effectLst>
            <a:outerShdw blurRad="63500" sx="101000" sy="101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cxnSp>
      <p:sp>
        <p:nvSpPr>
          <p:cNvPr id="13" name="TextBox 12"/>
          <p:cNvSpPr txBox="1"/>
          <p:nvPr/>
        </p:nvSpPr>
        <p:spPr>
          <a:xfrm>
            <a:off x="6324600" y="971490"/>
            <a:ext cx="994247" cy="400110"/>
          </a:xfrm>
          <a:prstGeom prst="rect">
            <a:avLst/>
          </a:prstGeom>
          <a:noFill/>
        </p:spPr>
        <p:txBody>
          <a:bodyPr wrap="none" rtlCol="0">
            <a:spAutoFit/>
          </a:bodyPr>
          <a:lstStyle/>
          <a:p>
            <a:r>
              <a:rPr lang="en-US" sz="2000" b="1" dirty="0"/>
              <a:t>outliers</a:t>
            </a:r>
          </a:p>
        </p:txBody>
      </p:sp>
      <p:sp>
        <p:nvSpPr>
          <p:cNvPr id="9" name="Oval 8"/>
          <p:cNvSpPr/>
          <p:nvPr/>
        </p:nvSpPr>
        <p:spPr>
          <a:xfrm>
            <a:off x="6096000" y="3124200"/>
            <a:ext cx="1219200" cy="2743200"/>
          </a:xfrm>
          <a:prstGeom prst="ellipse">
            <a:avLst/>
          </a:prstGeom>
          <a:noFill/>
          <a:ln w="57150">
            <a:solidFill>
              <a:srgbClr val="00FF00"/>
            </a:solidFill>
          </a:ln>
          <a:effectLst>
            <a:outerShdw blurRad="63500"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46260" y="5772090"/>
            <a:ext cx="830740" cy="400110"/>
          </a:xfrm>
          <a:prstGeom prst="rect">
            <a:avLst/>
          </a:prstGeom>
          <a:noFill/>
        </p:spPr>
        <p:txBody>
          <a:bodyPr wrap="none" rtlCol="0">
            <a:spAutoFit/>
          </a:bodyPr>
          <a:lstStyle/>
          <a:p>
            <a:r>
              <a:rPr lang="en-US" sz="2000" b="1" dirty="0"/>
              <a:t>inliers</a:t>
            </a:r>
          </a:p>
        </p:txBody>
      </p:sp>
    </p:spTree>
    <p:extLst>
      <p:ext uri="{BB962C8B-B14F-4D97-AF65-F5344CB8AC3E}">
        <p14:creationId xmlns:p14="http://schemas.microsoft.com/office/powerpoint/2010/main" val="375802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3" grpId="0"/>
      <p:bldP spid="9" grpId="0" animBg="1"/>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Robustness</a:t>
            </a:r>
          </a:p>
        </p:txBody>
      </p:sp>
      <p:pic>
        <p:nvPicPr>
          <p:cNvPr id="373762" name="Picture 2"/>
          <p:cNvPicPr>
            <a:picLocks noChangeAspect="1" noChangeArrowheads="1"/>
          </p:cNvPicPr>
          <p:nvPr/>
        </p:nvPicPr>
        <p:blipFill>
          <a:blip r:embed="rId2" cstate="print"/>
          <a:srcRect/>
          <a:stretch>
            <a:fillRect/>
          </a:stretch>
        </p:blipFill>
        <p:spPr bwMode="auto">
          <a:xfrm>
            <a:off x="762000" y="2362200"/>
            <a:ext cx="3352800" cy="3352800"/>
          </a:xfrm>
          <a:prstGeom prst="rect">
            <a:avLst/>
          </a:prstGeom>
          <a:noFill/>
          <a:ln w="9525">
            <a:solidFill>
              <a:schemeClr val="tx1"/>
            </a:solidFill>
            <a:miter lim="800000"/>
            <a:headEnd/>
            <a:tailEnd/>
          </a:ln>
          <a:effectLst>
            <a:outerShdw blurRad="101600" dist="76200" dir="2700000" algn="tl" rotWithShape="0">
              <a:prstClr val="black">
                <a:alpha val="40000"/>
              </a:prstClr>
            </a:outerShdw>
          </a:effectLst>
        </p:spPr>
      </p:pic>
      <p:sp>
        <p:nvSpPr>
          <p:cNvPr id="5" name="Rectangle 4"/>
          <p:cNvSpPr/>
          <p:nvPr/>
        </p:nvSpPr>
        <p:spPr>
          <a:xfrm>
            <a:off x="580853" y="5791200"/>
            <a:ext cx="3759171" cy="369332"/>
          </a:xfrm>
          <a:prstGeom prst="rect">
            <a:avLst/>
          </a:prstGeom>
        </p:spPr>
        <p:txBody>
          <a:bodyPr wrap="none">
            <a:spAutoFit/>
          </a:bodyPr>
          <a:lstStyle/>
          <a:p>
            <a:r>
              <a:rPr lang="en-US" dirty="0"/>
              <a:t>Problem: Fit a line to these </a:t>
            </a:r>
            <a:r>
              <a:rPr lang="en-US" dirty="0" err="1"/>
              <a:t>datapoints</a:t>
            </a: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5029200" y="2362200"/>
            <a:ext cx="3352800" cy="3352800"/>
          </a:xfrm>
          <a:prstGeom prst="rect">
            <a:avLst/>
          </a:prstGeom>
          <a:noFill/>
          <a:ln w="9525">
            <a:solidFill>
              <a:schemeClr val="tx1"/>
            </a:solidFill>
            <a:miter lim="800000"/>
            <a:headEnd/>
            <a:tailEnd/>
          </a:ln>
          <a:effectLst>
            <a:outerShdw blurRad="101600" dist="76200" dir="2700000" algn="tl" rotWithShape="0">
              <a:prstClr val="black">
                <a:alpha val="40000"/>
              </a:prstClr>
            </a:outerShdw>
          </a:effectLst>
        </p:spPr>
      </p:pic>
      <p:sp>
        <p:nvSpPr>
          <p:cNvPr id="7" name="Right Arrow 6"/>
          <p:cNvSpPr/>
          <p:nvPr/>
        </p:nvSpPr>
        <p:spPr>
          <a:xfrm>
            <a:off x="4343400" y="3810000"/>
            <a:ext cx="457200" cy="533400"/>
          </a:xfrm>
          <a:prstGeom prst="rightArrow">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5181600" y="3657600"/>
            <a:ext cx="3048000" cy="5334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914853" y="5791200"/>
            <a:ext cx="1705147" cy="369332"/>
          </a:xfrm>
          <a:prstGeom prst="rect">
            <a:avLst/>
          </a:prstGeom>
        </p:spPr>
        <p:txBody>
          <a:bodyPr wrap="none">
            <a:spAutoFit/>
          </a:bodyPr>
          <a:lstStyle/>
          <a:p>
            <a:r>
              <a:rPr lang="en-US"/>
              <a:t>Least squares fit</a:t>
            </a:r>
            <a:endParaRPr lang="en-US" dirty="0"/>
          </a:p>
        </p:txBody>
      </p:sp>
    </p:spTree>
    <p:extLst>
      <p:ext uri="{BB962C8B-B14F-4D97-AF65-F5344CB8AC3E}">
        <p14:creationId xmlns:p14="http://schemas.microsoft.com/office/powerpoint/2010/main" val="182788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3762"/>
                                        </p:tgtEl>
                                        <p:attrNameLst>
                                          <p:attrName>style.visibility</p:attrName>
                                        </p:attrNameLst>
                                      </p:cBhvr>
                                      <p:to>
                                        <p:strVal val="visible"/>
                                      </p:to>
                                    </p:set>
                                    <p:animEffect transition="in" filter="fade">
                                      <p:cBhvr>
                                        <p:cTn id="7" dur="500"/>
                                        <p:tgtEl>
                                          <p:spTgt spid="3737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Homography</a:t>
            </a:r>
            <a:endParaRPr lang="en-US" dirty="0"/>
          </a:p>
        </p:txBody>
      </p:sp>
      <p:sp>
        <p:nvSpPr>
          <p:cNvPr id="3" name="Text Placeholder 2"/>
          <p:cNvSpPr>
            <a:spLocks noGrp="1"/>
          </p:cNvSpPr>
          <p:nvPr>
            <p:ph type="body" idx="1"/>
          </p:nvPr>
        </p:nvSpPr>
        <p:spPr/>
        <p:txBody>
          <a:bodyPr/>
          <a:lstStyle/>
          <a:p>
            <a:r>
              <a:rPr lang="en-US" dirty="0"/>
              <a:t>A projective-mapping between any two PPs with the same center of projection</a:t>
            </a:r>
          </a:p>
          <a:p>
            <a:endParaRPr lang="en-US" dirty="0"/>
          </a:p>
        </p:txBody>
      </p:sp>
      <p:pic>
        <p:nvPicPr>
          <p:cNvPr id="4" name="Picture 3" descr="Screen Shot 2015-04-12 at 10.29.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0464" y="2751880"/>
            <a:ext cx="1926990" cy="3489674"/>
          </a:xfrm>
          <a:prstGeom prst="rect">
            <a:avLst/>
          </a:prstGeom>
        </p:spPr>
      </p:pic>
      <p:pic>
        <p:nvPicPr>
          <p:cNvPr id="5" name="Picture 3"/>
          <p:cNvPicPr>
            <a:picLocks noChangeAspect="1" noChangeArrowheads="1"/>
          </p:cNvPicPr>
          <p:nvPr/>
        </p:nvPicPr>
        <p:blipFill>
          <a:blip r:embed="rId4" cstate="print"/>
          <a:srcRect/>
          <a:stretch>
            <a:fillRect/>
          </a:stretch>
        </p:blipFill>
        <p:spPr bwMode="auto">
          <a:xfrm>
            <a:off x="906594" y="2751880"/>
            <a:ext cx="4210050" cy="1174568"/>
          </a:xfrm>
          <a:prstGeom prst="rect">
            <a:avLst/>
          </a:prstGeom>
          <a:noFill/>
          <a:ln w="9525">
            <a:noFill/>
            <a:miter lim="800000"/>
            <a:headEnd/>
            <a:tailEnd/>
          </a:ln>
        </p:spPr>
      </p:pic>
      <p:sp>
        <p:nvSpPr>
          <p:cNvPr id="6" name="Rectangle 5"/>
          <p:cNvSpPr/>
          <p:nvPr/>
        </p:nvSpPr>
        <p:spPr>
          <a:xfrm>
            <a:off x="457200" y="4677980"/>
            <a:ext cx="5454244" cy="1754327"/>
          </a:xfrm>
          <a:prstGeom prst="rect">
            <a:avLst/>
          </a:prstGeom>
        </p:spPr>
        <p:txBody>
          <a:bodyPr wrap="square">
            <a:spAutoFit/>
          </a:bodyPr>
          <a:lstStyle/>
          <a:p>
            <a:r>
              <a:rPr lang="en-US" dirty="0"/>
              <a:t>Properties of projective transformations:</a:t>
            </a:r>
          </a:p>
          <a:p>
            <a:pPr lvl="1"/>
            <a:r>
              <a:rPr lang="en-US" dirty="0">
                <a:solidFill>
                  <a:srgbClr val="FF0000"/>
                </a:solidFill>
              </a:rPr>
              <a:t>Origin does not necessarily map to origin</a:t>
            </a:r>
          </a:p>
          <a:p>
            <a:pPr lvl="1"/>
            <a:r>
              <a:rPr lang="en-US" dirty="0"/>
              <a:t>Lines map to lines</a:t>
            </a:r>
          </a:p>
          <a:p>
            <a:pPr lvl="1"/>
            <a:r>
              <a:rPr lang="en-US" dirty="0">
                <a:solidFill>
                  <a:srgbClr val="FF0000"/>
                </a:solidFill>
              </a:rPr>
              <a:t>Parallel lines do not necessarily remain parallel</a:t>
            </a:r>
          </a:p>
          <a:p>
            <a:pPr lvl="1"/>
            <a:r>
              <a:rPr lang="en-US" dirty="0">
                <a:solidFill>
                  <a:srgbClr val="FF0000"/>
                </a:solidFill>
              </a:rPr>
              <a:t>Ratios are not preserved</a:t>
            </a:r>
          </a:p>
          <a:p>
            <a:pPr lvl="1"/>
            <a:r>
              <a:rPr lang="en-US" dirty="0"/>
              <a:t>Closed under composition</a:t>
            </a:r>
          </a:p>
        </p:txBody>
      </p:sp>
      <p:sp>
        <p:nvSpPr>
          <p:cNvPr id="7" name="TextBox 6"/>
          <p:cNvSpPr txBox="1"/>
          <p:nvPr/>
        </p:nvSpPr>
        <p:spPr>
          <a:xfrm>
            <a:off x="1253662" y="3950485"/>
            <a:ext cx="361510" cy="369332"/>
          </a:xfrm>
          <a:prstGeom prst="rect">
            <a:avLst/>
          </a:prstGeom>
          <a:noFill/>
        </p:spPr>
        <p:txBody>
          <a:bodyPr wrap="none" rtlCol="0">
            <a:spAutoFit/>
          </a:bodyPr>
          <a:lstStyle/>
          <a:p>
            <a:r>
              <a:rPr lang="en-US" dirty="0"/>
              <a:t>P’</a:t>
            </a:r>
          </a:p>
        </p:txBody>
      </p:sp>
      <p:sp>
        <p:nvSpPr>
          <p:cNvPr id="11" name="TextBox 10"/>
          <p:cNvSpPr txBox="1"/>
          <p:nvPr/>
        </p:nvSpPr>
        <p:spPr>
          <a:xfrm>
            <a:off x="3017913" y="3937442"/>
            <a:ext cx="328485" cy="369332"/>
          </a:xfrm>
          <a:prstGeom prst="rect">
            <a:avLst/>
          </a:prstGeom>
          <a:noFill/>
        </p:spPr>
        <p:txBody>
          <a:bodyPr wrap="none" rtlCol="0">
            <a:spAutoFit/>
          </a:bodyPr>
          <a:lstStyle/>
          <a:p>
            <a:r>
              <a:rPr lang="en-US" dirty="0"/>
              <a:t>H</a:t>
            </a:r>
          </a:p>
        </p:txBody>
      </p:sp>
      <p:sp>
        <p:nvSpPr>
          <p:cNvPr id="12" name="TextBox 11"/>
          <p:cNvSpPr txBox="1"/>
          <p:nvPr/>
        </p:nvSpPr>
        <p:spPr>
          <a:xfrm>
            <a:off x="4450670" y="3950485"/>
            <a:ext cx="303914" cy="369332"/>
          </a:xfrm>
          <a:prstGeom prst="rect">
            <a:avLst/>
          </a:prstGeom>
          <a:noFill/>
        </p:spPr>
        <p:txBody>
          <a:bodyPr wrap="none" rtlCol="0">
            <a:spAutoFit/>
          </a:bodyPr>
          <a:lstStyle/>
          <a:p>
            <a:r>
              <a:rPr lang="en-US" dirty="0"/>
              <a:t>P</a:t>
            </a:r>
          </a:p>
        </p:txBody>
      </p:sp>
    </p:spTree>
    <p:extLst>
      <p:ext uri="{BB962C8B-B14F-4D97-AF65-F5344CB8AC3E}">
        <p14:creationId xmlns:p14="http://schemas.microsoft.com/office/powerpoint/2010/main" val="250590105"/>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we do?</a:t>
            </a:r>
          </a:p>
        </p:txBody>
      </p:sp>
      <p:sp>
        <p:nvSpPr>
          <p:cNvPr id="3" name="Content Placeholder 2"/>
          <p:cNvSpPr>
            <a:spLocks noGrp="1"/>
          </p:cNvSpPr>
          <p:nvPr>
            <p:ph idx="1"/>
          </p:nvPr>
        </p:nvSpPr>
        <p:spPr/>
        <p:txBody>
          <a:bodyPr/>
          <a:lstStyle/>
          <a:p>
            <a:r>
              <a:rPr lang="en-US" dirty="0"/>
              <a:t>Suggestions?</a:t>
            </a:r>
          </a:p>
        </p:txBody>
      </p:sp>
    </p:spTree>
    <p:extLst>
      <p:ext uri="{BB962C8B-B14F-4D97-AF65-F5344CB8AC3E}">
        <p14:creationId xmlns:p14="http://schemas.microsoft.com/office/powerpoint/2010/main" val="1806267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a:t>
            </a:r>
          </a:p>
        </p:txBody>
      </p:sp>
      <p:sp>
        <p:nvSpPr>
          <p:cNvPr id="3" name="Content Placeholder 2"/>
          <p:cNvSpPr>
            <a:spLocks noGrp="1"/>
          </p:cNvSpPr>
          <p:nvPr>
            <p:ph idx="1"/>
          </p:nvPr>
        </p:nvSpPr>
        <p:spPr/>
        <p:txBody>
          <a:bodyPr/>
          <a:lstStyle/>
          <a:p>
            <a:r>
              <a:rPr lang="en-US" dirty="0"/>
              <a:t>Given a hypothesized line</a:t>
            </a:r>
          </a:p>
          <a:p>
            <a:r>
              <a:rPr lang="en-US" dirty="0"/>
              <a:t>Count the number of points that “agree” with the line</a:t>
            </a:r>
          </a:p>
          <a:p>
            <a:pPr lvl="1"/>
            <a:r>
              <a:rPr lang="en-US" dirty="0"/>
              <a:t>“Agree” = within a small distance of the line</a:t>
            </a:r>
          </a:p>
          <a:p>
            <a:pPr lvl="1"/>
            <a:r>
              <a:rPr lang="en-US" dirty="0"/>
              <a:t>I.e., the </a:t>
            </a:r>
            <a:r>
              <a:rPr lang="en-US" b="1" dirty="0"/>
              <a:t>inliers </a:t>
            </a:r>
            <a:r>
              <a:rPr lang="en-US" dirty="0"/>
              <a:t>to that line</a:t>
            </a:r>
          </a:p>
          <a:p>
            <a:pPr lvl="1">
              <a:buNone/>
            </a:pPr>
            <a:endParaRPr lang="en-US" dirty="0"/>
          </a:p>
          <a:p>
            <a:r>
              <a:rPr lang="en-US" dirty="0"/>
              <a:t>For all possible lines, select the one with the largest number of inliers</a:t>
            </a:r>
          </a:p>
        </p:txBody>
      </p:sp>
    </p:spTree>
    <p:extLst>
      <p:ext uri="{BB962C8B-B14F-4D97-AF65-F5344CB8AC3E}">
        <p14:creationId xmlns:p14="http://schemas.microsoft.com/office/powerpoint/2010/main" val="180233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Counting inliers</a:t>
            </a:r>
          </a:p>
        </p:txBody>
      </p:sp>
      <p:sp>
        <p:nvSpPr>
          <p:cNvPr id="7" name="Rectangle 6"/>
          <p:cNvSpPr/>
          <p:nvPr/>
        </p:nvSpPr>
        <p:spPr>
          <a:xfrm>
            <a:off x="2438400" y="1676400"/>
            <a:ext cx="4267200" cy="4267200"/>
          </a:xfrm>
          <a:prstGeom prst="rect">
            <a:avLst/>
          </a:prstGeom>
          <a:solidFill>
            <a:schemeClr val="bg1"/>
          </a:solidFill>
          <a:ln>
            <a:solidFill>
              <a:schemeClr val="tx1"/>
            </a:solidFill>
          </a:ln>
          <a:effectLst>
            <a:outerShdw blurRad="1016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429000" y="4343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581400" y="4038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124200"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352800" y="4495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048000" y="4800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895600" y="4953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754086" y="5181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667000" y="5410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895600" y="5105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429000" y="4114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733800" y="3886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886200" y="3733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886200" y="3505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038600" y="3276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343400" y="3124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495800" y="2895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419600" y="2667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724400" y="2514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876800" y="219891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105400" y="1981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486400" y="3810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00600" y="4191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267200" y="4419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800600" y="4876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876800" y="3657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257800" y="3429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105400" y="3048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648200" y="3352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267200" y="4038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724400" y="4495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181600"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638800" y="4495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96000" y="4343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019800" y="4038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5638800" y="4038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791200" y="3733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6324600" y="4800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810000" y="2743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429000" y="2743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124200" y="2971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352800" y="3505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505200" y="2514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038600" y="2286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2667000" y="2895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971800" y="2743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3124200" y="2286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7559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Counting inliers</a:t>
            </a:r>
          </a:p>
        </p:txBody>
      </p:sp>
      <p:sp>
        <p:nvSpPr>
          <p:cNvPr id="7" name="Rectangle 6"/>
          <p:cNvSpPr/>
          <p:nvPr/>
        </p:nvSpPr>
        <p:spPr>
          <a:xfrm>
            <a:off x="2438400" y="1676400"/>
            <a:ext cx="4267200" cy="4267200"/>
          </a:xfrm>
          <a:prstGeom prst="rect">
            <a:avLst/>
          </a:prstGeom>
          <a:solidFill>
            <a:schemeClr val="bg1"/>
          </a:solidFill>
          <a:ln>
            <a:solidFill>
              <a:schemeClr val="tx1"/>
            </a:solidFill>
          </a:ln>
          <a:effectLst>
            <a:outerShdw blurRad="1016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429000" y="4343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581400" y="4038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124200"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352800" y="4495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048000" y="4800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895600" y="4953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754086" y="5181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667000" y="5410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895600" y="5105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429000" y="4114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733800" y="3886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886200" y="3733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a:off x="1981200" y="2057400"/>
            <a:ext cx="4953000" cy="3048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886200" y="3505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038600" y="3276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343400" y="3124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495800" y="2895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419600" y="2667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724400" y="2514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876800" y="219891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105400" y="1981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486400" y="3810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00600" y="4191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267200" y="4419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800600" y="4876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876800" y="3657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257800" y="3429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105400" y="3048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648200" y="3352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267200" y="4038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724400" y="4495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181600"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638800" y="4495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96000" y="4343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019800" y="4038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5638800" y="4038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791200" y="3733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6324600" y="4800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810000" y="2743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429000" y="2743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124200" y="2971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352800" y="3505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505200" y="2514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038600" y="2286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2667000" y="2895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971800" y="2743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3124200" y="2286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3796694" y="6019800"/>
            <a:ext cx="1461106" cy="523220"/>
          </a:xfrm>
          <a:prstGeom prst="rect">
            <a:avLst/>
          </a:prstGeom>
          <a:noFill/>
        </p:spPr>
        <p:txBody>
          <a:bodyPr wrap="none" rtlCol="0">
            <a:spAutoFit/>
          </a:bodyPr>
          <a:lstStyle/>
          <a:p>
            <a:r>
              <a:rPr lang="en-US" sz="2800" b="1" dirty="0"/>
              <a:t>Inliers: 3</a:t>
            </a:r>
          </a:p>
        </p:txBody>
      </p:sp>
    </p:spTree>
    <p:extLst>
      <p:ext uri="{BB962C8B-B14F-4D97-AF65-F5344CB8AC3E}">
        <p14:creationId xmlns:p14="http://schemas.microsoft.com/office/powerpoint/2010/main" val="180448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23"/>
                                        </p:tgtEl>
                                      </p:cBhvr>
                                      <p:by x="150000" y="150000"/>
                                    </p:animScale>
                                  </p:childTnLst>
                                </p:cTn>
                              </p:par>
                              <p:par>
                                <p:cTn id="7" presetID="6" presetClass="emph" presetSubtype="0" fill="hold" grpId="0" nodeType="withEffect">
                                  <p:stCondLst>
                                    <p:cond delay="0"/>
                                  </p:stCondLst>
                                  <p:childTnLst>
                                    <p:animScale>
                                      <p:cBhvr>
                                        <p:cTn id="8" dur="500" fill="hold"/>
                                        <p:tgtEl>
                                          <p:spTgt spid="47"/>
                                        </p:tgtEl>
                                      </p:cBhvr>
                                      <p:by x="150000" y="150000"/>
                                    </p:animScale>
                                  </p:childTnLst>
                                </p:cTn>
                              </p:par>
                              <p:par>
                                <p:cTn id="9" presetID="6" presetClass="emph" presetSubtype="0" fill="hold" grpId="0" nodeType="withEffect">
                                  <p:stCondLst>
                                    <p:cond delay="0"/>
                                  </p:stCondLst>
                                  <p:childTnLst>
                                    <p:animScale>
                                      <p:cBhvr>
                                        <p:cTn id="10" dur="500" fill="hold"/>
                                        <p:tgtEl>
                                          <p:spTgt spid="55"/>
                                        </p:tgtEl>
                                      </p:cBhvr>
                                      <p:by x="150000" y="150000"/>
                                    </p:animScale>
                                  </p:childTnLst>
                                </p:cTn>
                              </p:par>
                              <p:par>
                                <p:cTn id="11" presetID="19" presetClass="emph" presetSubtype="0" fill="hold" grpId="1" nodeType="withEffect">
                                  <p:stCondLst>
                                    <p:cond delay="0"/>
                                  </p:stCondLst>
                                  <p:childTnLst>
                                    <p:animClr clrSpc="rgb" dir="cw">
                                      <p:cBhvr override="childStyle">
                                        <p:cTn id="12" dur="500" fill="hold"/>
                                        <p:tgtEl>
                                          <p:spTgt spid="55"/>
                                        </p:tgtEl>
                                        <p:attrNameLst>
                                          <p:attrName>style.color</p:attrName>
                                        </p:attrNameLst>
                                      </p:cBhvr>
                                      <p:to>
                                        <a:srgbClr val="00FF00"/>
                                      </p:to>
                                    </p:animClr>
                                    <p:animClr clrSpc="rgb" dir="cw">
                                      <p:cBhvr>
                                        <p:cTn id="13" dur="500" fill="hold"/>
                                        <p:tgtEl>
                                          <p:spTgt spid="55"/>
                                        </p:tgtEl>
                                        <p:attrNameLst>
                                          <p:attrName>fillcolor</p:attrName>
                                        </p:attrNameLst>
                                      </p:cBhvr>
                                      <p:to>
                                        <a:srgbClr val="00FF00"/>
                                      </p:to>
                                    </p:animClr>
                                    <p:set>
                                      <p:cBhvr>
                                        <p:cTn id="14" dur="500" fill="hold"/>
                                        <p:tgtEl>
                                          <p:spTgt spid="55"/>
                                        </p:tgtEl>
                                        <p:attrNameLst>
                                          <p:attrName>fill.type</p:attrName>
                                        </p:attrNameLst>
                                      </p:cBhvr>
                                      <p:to>
                                        <p:strVal val="solid"/>
                                      </p:to>
                                    </p:set>
                                    <p:set>
                                      <p:cBhvr>
                                        <p:cTn id="15" dur="500" fill="hold"/>
                                        <p:tgtEl>
                                          <p:spTgt spid="55"/>
                                        </p:tgtEl>
                                        <p:attrNameLst>
                                          <p:attrName>fill.on</p:attrName>
                                        </p:attrNameLst>
                                      </p:cBhvr>
                                      <p:to>
                                        <p:strVal val="true"/>
                                      </p:to>
                                    </p:set>
                                  </p:childTnLst>
                                </p:cTn>
                              </p:par>
                              <p:par>
                                <p:cTn id="16" presetID="19" presetClass="emph" presetSubtype="0" fill="hold" grpId="1" nodeType="withEffect">
                                  <p:stCondLst>
                                    <p:cond delay="0"/>
                                  </p:stCondLst>
                                  <p:childTnLst>
                                    <p:animClr clrSpc="rgb" dir="cw">
                                      <p:cBhvr override="childStyle">
                                        <p:cTn id="17" dur="500" fill="hold"/>
                                        <p:tgtEl>
                                          <p:spTgt spid="23"/>
                                        </p:tgtEl>
                                        <p:attrNameLst>
                                          <p:attrName>style.color</p:attrName>
                                        </p:attrNameLst>
                                      </p:cBhvr>
                                      <p:to>
                                        <a:srgbClr val="00FF00"/>
                                      </p:to>
                                    </p:animClr>
                                    <p:animClr clrSpc="rgb" dir="cw">
                                      <p:cBhvr>
                                        <p:cTn id="18" dur="500" fill="hold"/>
                                        <p:tgtEl>
                                          <p:spTgt spid="23"/>
                                        </p:tgtEl>
                                        <p:attrNameLst>
                                          <p:attrName>fillcolor</p:attrName>
                                        </p:attrNameLst>
                                      </p:cBhvr>
                                      <p:to>
                                        <a:srgbClr val="00FF00"/>
                                      </p:to>
                                    </p:animClr>
                                    <p:set>
                                      <p:cBhvr>
                                        <p:cTn id="19" dur="500" fill="hold"/>
                                        <p:tgtEl>
                                          <p:spTgt spid="23"/>
                                        </p:tgtEl>
                                        <p:attrNameLst>
                                          <p:attrName>fill.type</p:attrName>
                                        </p:attrNameLst>
                                      </p:cBhvr>
                                      <p:to>
                                        <p:strVal val="solid"/>
                                      </p:to>
                                    </p:set>
                                    <p:set>
                                      <p:cBhvr>
                                        <p:cTn id="20" dur="500" fill="hold"/>
                                        <p:tgtEl>
                                          <p:spTgt spid="23"/>
                                        </p:tgtEl>
                                        <p:attrNameLst>
                                          <p:attrName>fill.on</p:attrName>
                                        </p:attrNameLst>
                                      </p:cBhvr>
                                      <p:to>
                                        <p:strVal val="true"/>
                                      </p:to>
                                    </p:set>
                                  </p:childTnLst>
                                </p:cTn>
                              </p:par>
                              <p:par>
                                <p:cTn id="21" presetID="19" presetClass="emph" presetSubtype="0" fill="hold" grpId="1" nodeType="withEffect">
                                  <p:stCondLst>
                                    <p:cond delay="0"/>
                                  </p:stCondLst>
                                  <p:childTnLst>
                                    <p:animClr clrSpc="rgb" dir="cw">
                                      <p:cBhvr override="childStyle">
                                        <p:cTn id="22" dur="500" fill="hold"/>
                                        <p:tgtEl>
                                          <p:spTgt spid="47"/>
                                        </p:tgtEl>
                                        <p:attrNameLst>
                                          <p:attrName>style.color</p:attrName>
                                        </p:attrNameLst>
                                      </p:cBhvr>
                                      <p:to>
                                        <a:srgbClr val="00FF00"/>
                                      </p:to>
                                    </p:animClr>
                                    <p:animClr clrSpc="rgb" dir="cw">
                                      <p:cBhvr>
                                        <p:cTn id="23" dur="500" fill="hold"/>
                                        <p:tgtEl>
                                          <p:spTgt spid="47"/>
                                        </p:tgtEl>
                                        <p:attrNameLst>
                                          <p:attrName>fillcolor</p:attrName>
                                        </p:attrNameLst>
                                      </p:cBhvr>
                                      <p:to>
                                        <a:srgbClr val="00FF00"/>
                                      </p:to>
                                    </p:animClr>
                                    <p:set>
                                      <p:cBhvr>
                                        <p:cTn id="24" dur="500" fill="hold"/>
                                        <p:tgtEl>
                                          <p:spTgt spid="47"/>
                                        </p:tgtEl>
                                        <p:attrNameLst>
                                          <p:attrName>fill.type</p:attrName>
                                        </p:attrNameLst>
                                      </p:cBhvr>
                                      <p:to>
                                        <p:strVal val="solid"/>
                                      </p:to>
                                    </p:set>
                                    <p:set>
                                      <p:cBhvr>
                                        <p:cTn id="25" dur="500" fill="hold"/>
                                        <p:tgtEl>
                                          <p:spTgt spid="47"/>
                                        </p:tgtEl>
                                        <p:attrNameLst>
                                          <p:attrName>fill.on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47" grpId="0" animBg="1"/>
      <p:bldP spid="47" grpId="1" animBg="1"/>
      <p:bldP spid="55" grpId="0" animBg="1"/>
      <p:bldP spid="55" grpId="1" animBg="1"/>
      <p:bldP spid="5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Counting inliers</a:t>
            </a:r>
          </a:p>
        </p:txBody>
      </p:sp>
      <p:sp>
        <p:nvSpPr>
          <p:cNvPr id="7" name="Rectangle 6"/>
          <p:cNvSpPr/>
          <p:nvPr/>
        </p:nvSpPr>
        <p:spPr>
          <a:xfrm>
            <a:off x="2438400" y="1676400"/>
            <a:ext cx="4267200" cy="4267200"/>
          </a:xfrm>
          <a:prstGeom prst="rect">
            <a:avLst/>
          </a:prstGeom>
          <a:solidFill>
            <a:schemeClr val="bg1"/>
          </a:solidFill>
          <a:ln>
            <a:solidFill>
              <a:schemeClr val="tx1"/>
            </a:solidFill>
          </a:ln>
          <a:effectLst>
            <a:outerShdw blurRad="1016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rot="5400000" flipH="1" flipV="1">
            <a:off x="1469922" y="2140974"/>
            <a:ext cx="4756356" cy="327660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429000" y="4343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581400" y="4038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124200"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352800" y="4495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048000" y="4800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895600" y="4953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754086" y="5181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667000" y="5410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895600" y="5105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429000" y="4114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733800" y="3886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886200" y="3733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886200" y="3505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038600" y="3276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343400" y="3124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495800" y="2895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419600" y="2667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724400" y="2514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876800" y="219891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105400" y="1981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257800" y="4038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00600" y="4191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48200" y="3733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953000" y="3886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876800" y="3657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257800" y="3429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105400" y="3048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648200" y="3352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267200" y="4038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724400" y="4495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181600"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638800" y="4495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96000" y="4343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019800" y="4038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5638800" y="4038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791200" y="3733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6324600" y="4800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810000" y="2743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581400" y="3048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124200" y="2971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352800" y="3505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505200" y="2514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048000" y="2438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2667000" y="2895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971800" y="2743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3124200" y="2286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3796694" y="6019800"/>
            <a:ext cx="1643848" cy="523220"/>
          </a:xfrm>
          <a:prstGeom prst="rect">
            <a:avLst/>
          </a:prstGeom>
          <a:noFill/>
        </p:spPr>
        <p:txBody>
          <a:bodyPr wrap="none" rtlCol="0">
            <a:spAutoFit/>
          </a:bodyPr>
          <a:lstStyle/>
          <a:p>
            <a:r>
              <a:rPr lang="en-US" sz="2800" b="1" dirty="0"/>
              <a:t>Inliers: 20</a:t>
            </a:r>
          </a:p>
        </p:txBody>
      </p:sp>
    </p:spTree>
    <p:extLst>
      <p:ext uri="{BB962C8B-B14F-4D97-AF65-F5344CB8AC3E}">
        <p14:creationId xmlns:p14="http://schemas.microsoft.com/office/powerpoint/2010/main" val="243571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15"/>
                                        </p:tgtEl>
                                      </p:cBhvr>
                                      <p:by x="150000" y="150000"/>
                                    </p:animScale>
                                  </p:childTnLst>
                                </p:cTn>
                              </p:par>
                              <p:par>
                                <p:cTn id="7" presetID="6" presetClass="emph" presetSubtype="0" fill="hold" grpId="0" nodeType="withEffect">
                                  <p:stCondLst>
                                    <p:cond delay="0"/>
                                  </p:stCondLst>
                                  <p:childTnLst>
                                    <p:animScale>
                                      <p:cBhvr>
                                        <p:cTn id="8" dur="500" fill="hold"/>
                                        <p:tgtEl>
                                          <p:spTgt spid="14"/>
                                        </p:tgtEl>
                                      </p:cBhvr>
                                      <p:by x="150000" y="150000"/>
                                    </p:animScale>
                                  </p:childTnLst>
                                </p:cTn>
                              </p:par>
                              <p:par>
                                <p:cTn id="9" presetID="6" presetClass="emph" presetSubtype="0" fill="hold" grpId="0" nodeType="withEffect">
                                  <p:stCondLst>
                                    <p:cond delay="0"/>
                                  </p:stCondLst>
                                  <p:childTnLst>
                                    <p:animScale>
                                      <p:cBhvr>
                                        <p:cTn id="10" dur="500" fill="hold"/>
                                        <p:tgtEl>
                                          <p:spTgt spid="16"/>
                                        </p:tgtEl>
                                      </p:cBhvr>
                                      <p:by x="150000" y="150000"/>
                                    </p:animScale>
                                  </p:childTnLst>
                                </p:cTn>
                              </p:par>
                              <p:par>
                                <p:cTn id="11" presetID="6" presetClass="emph" presetSubtype="0" fill="hold" grpId="0" nodeType="withEffect">
                                  <p:stCondLst>
                                    <p:cond delay="0"/>
                                  </p:stCondLst>
                                  <p:childTnLst>
                                    <p:animScale>
                                      <p:cBhvr>
                                        <p:cTn id="12" dur="500" fill="hold"/>
                                        <p:tgtEl>
                                          <p:spTgt spid="13"/>
                                        </p:tgtEl>
                                      </p:cBhvr>
                                      <p:by x="150000" y="150000"/>
                                    </p:animScale>
                                  </p:childTnLst>
                                </p:cTn>
                              </p:par>
                              <p:par>
                                <p:cTn id="13" presetID="6" presetClass="emph" presetSubtype="0" fill="hold" grpId="0" nodeType="withEffect">
                                  <p:stCondLst>
                                    <p:cond delay="0"/>
                                  </p:stCondLst>
                                  <p:childTnLst>
                                    <p:animScale>
                                      <p:cBhvr>
                                        <p:cTn id="14" dur="500" fill="hold"/>
                                        <p:tgtEl>
                                          <p:spTgt spid="12"/>
                                        </p:tgtEl>
                                      </p:cBhvr>
                                      <p:by x="150000" y="150000"/>
                                    </p:animScale>
                                  </p:childTnLst>
                                </p:cTn>
                              </p:par>
                              <p:par>
                                <p:cTn id="15" presetID="6" presetClass="emph" presetSubtype="0" fill="hold" grpId="0" nodeType="withEffect">
                                  <p:stCondLst>
                                    <p:cond delay="0"/>
                                  </p:stCondLst>
                                  <p:childTnLst>
                                    <p:animScale>
                                      <p:cBhvr>
                                        <p:cTn id="16" dur="500" fill="hold"/>
                                        <p:tgtEl>
                                          <p:spTgt spid="10"/>
                                        </p:tgtEl>
                                      </p:cBhvr>
                                      <p:by x="150000" y="150000"/>
                                    </p:animScale>
                                  </p:childTnLst>
                                </p:cTn>
                              </p:par>
                              <p:par>
                                <p:cTn id="17" presetID="6" presetClass="emph" presetSubtype="0" fill="hold" grpId="0" nodeType="withEffect">
                                  <p:stCondLst>
                                    <p:cond delay="0"/>
                                  </p:stCondLst>
                                  <p:childTnLst>
                                    <p:animScale>
                                      <p:cBhvr>
                                        <p:cTn id="18" dur="500" fill="hold"/>
                                        <p:tgtEl>
                                          <p:spTgt spid="11"/>
                                        </p:tgtEl>
                                      </p:cBhvr>
                                      <p:by x="150000" y="150000"/>
                                    </p:animScale>
                                  </p:childTnLst>
                                </p:cTn>
                              </p:par>
                              <p:par>
                                <p:cTn id="19" presetID="6" presetClass="emph" presetSubtype="0" fill="hold" grpId="0" nodeType="withEffect">
                                  <p:stCondLst>
                                    <p:cond delay="0"/>
                                  </p:stCondLst>
                                  <p:childTnLst>
                                    <p:animScale>
                                      <p:cBhvr>
                                        <p:cTn id="20" dur="500" fill="hold"/>
                                        <p:tgtEl>
                                          <p:spTgt spid="8"/>
                                        </p:tgtEl>
                                      </p:cBhvr>
                                      <p:by x="150000" y="150000"/>
                                    </p:animScale>
                                  </p:childTnLst>
                                </p:cTn>
                              </p:par>
                              <p:par>
                                <p:cTn id="21" presetID="6" presetClass="emph" presetSubtype="0" fill="hold" grpId="0" nodeType="withEffect">
                                  <p:stCondLst>
                                    <p:cond delay="0"/>
                                  </p:stCondLst>
                                  <p:childTnLst>
                                    <p:animScale>
                                      <p:cBhvr>
                                        <p:cTn id="22" dur="500" fill="hold"/>
                                        <p:tgtEl>
                                          <p:spTgt spid="17"/>
                                        </p:tgtEl>
                                      </p:cBhvr>
                                      <p:by x="150000" y="150000"/>
                                    </p:animScale>
                                  </p:childTnLst>
                                </p:cTn>
                              </p:par>
                              <p:par>
                                <p:cTn id="23" presetID="6" presetClass="emph" presetSubtype="0" fill="hold" grpId="0" nodeType="withEffect">
                                  <p:stCondLst>
                                    <p:cond delay="0"/>
                                  </p:stCondLst>
                                  <p:childTnLst>
                                    <p:animScale>
                                      <p:cBhvr>
                                        <p:cTn id="24" dur="500" fill="hold"/>
                                        <p:tgtEl>
                                          <p:spTgt spid="9"/>
                                        </p:tgtEl>
                                      </p:cBhvr>
                                      <p:by x="150000" y="150000"/>
                                    </p:animScale>
                                  </p:childTnLst>
                                </p:cTn>
                              </p:par>
                              <p:par>
                                <p:cTn id="25" presetID="6" presetClass="emph" presetSubtype="0" fill="hold" grpId="0" nodeType="withEffect">
                                  <p:stCondLst>
                                    <p:cond delay="0"/>
                                  </p:stCondLst>
                                  <p:childTnLst>
                                    <p:animScale>
                                      <p:cBhvr>
                                        <p:cTn id="26" dur="500" fill="hold"/>
                                        <p:tgtEl>
                                          <p:spTgt spid="18"/>
                                        </p:tgtEl>
                                      </p:cBhvr>
                                      <p:by x="150000" y="150000"/>
                                    </p:animScale>
                                  </p:childTnLst>
                                </p:cTn>
                              </p:par>
                              <p:par>
                                <p:cTn id="27" presetID="6" presetClass="emph" presetSubtype="0" fill="hold" grpId="0" nodeType="withEffect">
                                  <p:stCondLst>
                                    <p:cond delay="0"/>
                                  </p:stCondLst>
                                  <p:childTnLst>
                                    <p:animScale>
                                      <p:cBhvr>
                                        <p:cTn id="28" dur="500" fill="hold"/>
                                        <p:tgtEl>
                                          <p:spTgt spid="19"/>
                                        </p:tgtEl>
                                      </p:cBhvr>
                                      <p:by x="150000" y="150000"/>
                                    </p:animScale>
                                  </p:childTnLst>
                                </p:cTn>
                              </p:par>
                              <p:par>
                                <p:cTn id="29" presetID="6" presetClass="emph" presetSubtype="0" fill="hold" grpId="0" nodeType="withEffect">
                                  <p:stCondLst>
                                    <p:cond delay="0"/>
                                  </p:stCondLst>
                                  <p:childTnLst>
                                    <p:animScale>
                                      <p:cBhvr>
                                        <p:cTn id="30" dur="500" fill="hold"/>
                                        <p:tgtEl>
                                          <p:spTgt spid="22"/>
                                        </p:tgtEl>
                                      </p:cBhvr>
                                      <p:by x="150000" y="150000"/>
                                    </p:animScale>
                                  </p:childTnLst>
                                </p:cTn>
                              </p:par>
                              <p:par>
                                <p:cTn id="31" presetID="6" presetClass="emph" presetSubtype="0" fill="hold" grpId="0" nodeType="withEffect">
                                  <p:stCondLst>
                                    <p:cond delay="0"/>
                                  </p:stCondLst>
                                  <p:childTnLst>
                                    <p:animScale>
                                      <p:cBhvr>
                                        <p:cTn id="32" dur="500" fill="hold"/>
                                        <p:tgtEl>
                                          <p:spTgt spid="23"/>
                                        </p:tgtEl>
                                      </p:cBhvr>
                                      <p:by x="150000" y="150000"/>
                                    </p:animScale>
                                  </p:childTnLst>
                                </p:cTn>
                              </p:par>
                              <p:par>
                                <p:cTn id="33" presetID="6" presetClass="emph" presetSubtype="0" fill="hold" grpId="0" nodeType="withEffect">
                                  <p:stCondLst>
                                    <p:cond delay="0"/>
                                  </p:stCondLst>
                                  <p:childTnLst>
                                    <p:animScale>
                                      <p:cBhvr>
                                        <p:cTn id="34" dur="500" fill="hold"/>
                                        <p:tgtEl>
                                          <p:spTgt spid="24"/>
                                        </p:tgtEl>
                                      </p:cBhvr>
                                      <p:by x="150000" y="150000"/>
                                    </p:animScale>
                                  </p:childTnLst>
                                </p:cTn>
                              </p:par>
                              <p:par>
                                <p:cTn id="35" presetID="6" presetClass="emph" presetSubtype="0" fill="hold" grpId="0" nodeType="withEffect">
                                  <p:stCondLst>
                                    <p:cond delay="0"/>
                                  </p:stCondLst>
                                  <p:childTnLst>
                                    <p:animScale>
                                      <p:cBhvr>
                                        <p:cTn id="36" dur="500" fill="hold"/>
                                        <p:tgtEl>
                                          <p:spTgt spid="25"/>
                                        </p:tgtEl>
                                      </p:cBhvr>
                                      <p:by x="150000" y="150000"/>
                                    </p:animScale>
                                  </p:childTnLst>
                                </p:cTn>
                              </p:par>
                              <p:par>
                                <p:cTn id="37" presetID="6" presetClass="emph" presetSubtype="0" fill="hold" grpId="0" nodeType="withEffect">
                                  <p:stCondLst>
                                    <p:cond delay="0"/>
                                  </p:stCondLst>
                                  <p:childTnLst>
                                    <p:animScale>
                                      <p:cBhvr>
                                        <p:cTn id="38" dur="500" fill="hold"/>
                                        <p:tgtEl>
                                          <p:spTgt spid="26"/>
                                        </p:tgtEl>
                                      </p:cBhvr>
                                      <p:by x="150000" y="150000"/>
                                    </p:animScale>
                                  </p:childTnLst>
                                </p:cTn>
                              </p:par>
                              <p:par>
                                <p:cTn id="39" presetID="6" presetClass="emph" presetSubtype="0" fill="hold" grpId="0" nodeType="withEffect">
                                  <p:stCondLst>
                                    <p:cond delay="0"/>
                                  </p:stCondLst>
                                  <p:childTnLst>
                                    <p:animScale>
                                      <p:cBhvr>
                                        <p:cTn id="40" dur="500" fill="hold"/>
                                        <p:tgtEl>
                                          <p:spTgt spid="27"/>
                                        </p:tgtEl>
                                      </p:cBhvr>
                                      <p:by x="150000" y="150000"/>
                                    </p:animScale>
                                  </p:childTnLst>
                                </p:cTn>
                              </p:par>
                              <p:par>
                                <p:cTn id="41" presetID="6" presetClass="emph" presetSubtype="0" fill="hold" grpId="0" nodeType="withEffect">
                                  <p:stCondLst>
                                    <p:cond delay="0"/>
                                  </p:stCondLst>
                                  <p:childTnLst>
                                    <p:animScale>
                                      <p:cBhvr>
                                        <p:cTn id="42" dur="500" fill="hold"/>
                                        <p:tgtEl>
                                          <p:spTgt spid="28"/>
                                        </p:tgtEl>
                                      </p:cBhvr>
                                      <p:by x="150000" y="150000"/>
                                    </p:animScale>
                                  </p:childTnLst>
                                </p:cTn>
                              </p:par>
                              <p:par>
                                <p:cTn id="43" presetID="6" presetClass="emph" presetSubtype="0" fill="hold" grpId="0" nodeType="withEffect">
                                  <p:stCondLst>
                                    <p:cond delay="0"/>
                                  </p:stCondLst>
                                  <p:childTnLst>
                                    <p:animScale>
                                      <p:cBhvr>
                                        <p:cTn id="44" dur="500" fill="hold"/>
                                        <p:tgtEl>
                                          <p:spTgt spid="29"/>
                                        </p:tgtEl>
                                      </p:cBhvr>
                                      <p:by x="150000" y="150000"/>
                                    </p:animScale>
                                  </p:childTnLst>
                                </p:cTn>
                              </p:par>
                              <p:par>
                                <p:cTn id="45" presetID="19" presetClass="emph" presetSubtype="0" fill="hold" grpId="1" nodeType="withEffect">
                                  <p:stCondLst>
                                    <p:cond delay="0"/>
                                  </p:stCondLst>
                                  <p:childTnLst>
                                    <p:animClr clrSpc="rgb" dir="cw">
                                      <p:cBhvr override="childStyle">
                                        <p:cTn id="46" dur="500" fill="hold"/>
                                        <p:tgtEl>
                                          <p:spTgt spid="15"/>
                                        </p:tgtEl>
                                        <p:attrNameLst>
                                          <p:attrName>style.color</p:attrName>
                                        </p:attrNameLst>
                                      </p:cBhvr>
                                      <p:to>
                                        <a:srgbClr val="00FF00"/>
                                      </p:to>
                                    </p:animClr>
                                    <p:animClr clrSpc="rgb" dir="cw">
                                      <p:cBhvr>
                                        <p:cTn id="47" dur="500" fill="hold"/>
                                        <p:tgtEl>
                                          <p:spTgt spid="15"/>
                                        </p:tgtEl>
                                        <p:attrNameLst>
                                          <p:attrName>fillcolor</p:attrName>
                                        </p:attrNameLst>
                                      </p:cBhvr>
                                      <p:to>
                                        <a:srgbClr val="00FF00"/>
                                      </p:to>
                                    </p:animClr>
                                    <p:set>
                                      <p:cBhvr>
                                        <p:cTn id="48" dur="500" fill="hold"/>
                                        <p:tgtEl>
                                          <p:spTgt spid="15"/>
                                        </p:tgtEl>
                                        <p:attrNameLst>
                                          <p:attrName>fill.type</p:attrName>
                                        </p:attrNameLst>
                                      </p:cBhvr>
                                      <p:to>
                                        <p:strVal val="solid"/>
                                      </p:to>
                                    </p:set>
                                    <p:set>
                                      <p:cBhvr>
                                        <p:cTn id="49" dur="500" fill="hold"/>
                                        <p:tgtEl>
                                          <p:spTgt spid="15"/>
                                        </p:tgtEl>
                                        <p:attrNameLst>
                                          <p:attrName>fill.on</p:attrName>
                                        </p:attrNameLst>
                                      </p:cBhvr>
                                      <p:to>
                                        <p:strVal val="true"/>
                                      </p:to>
                                    </p:set>
                                  </p:childTnLst>
                                </p:cTn>
                              </p:par>
                              <p:par>
                                <p:cTn id="50" presetID="19" presetClass="emph" presetSubtype="0" fill="hold" grpId="1" nodeType="withEffect">
                                  <p:stCondLst>
                                    <p:cond delay="0"/>
                                  </p:stCondLst>
                                  <p:childTnLst>
                                    <p:animClr clrSpc="rgb" dir="cw">
                                      <p:cBhvr override="childStyle">
                                        <p:cTn id="51" dur="500" fill="hold"/>
                                        <p:tgtEl>
                                          <p:spTgt spid="14"/>
                                        </p:tgtEl>
                                        <p:attrNameLst>
                                          <p:attrName>style.color</p:attrName>
                                        </p:attrNameLst>
                                      </p:cBhvr>
                                      <p:to>
                                        <a:srgbClr val="00FF00"/>
                                      </p:to>
                                    </p:animClr>
                                    <p:animClr clrSpc="rgb" dir="cw">
                                      <p:cBhvr>
                                        <p:cTn id="52" dur="500" fill="hold"/>
                                        <p:tgtEl>
                                          <p:spTgt spid="14"/>
                                        </p:tgtEl>
                                        <p:attrNameLst>
                                          <p:attrName>fillcolor</p:attrName>
                                        </p:attrNameLst>
                                      </p:cBhvr>
                                      <p:to>
                                        <a:srgbClr val="00FF00"/>
                                      </p:to>
                                    </p:animClr>
                                    <p:set>
                                      <p:cBhvr>
                                        <p:cTn id="53" dur="500" fill="hold"/>
                                        <p:tgtEl>
                                          <p:spTgt spid="14"/>
                                        </p:tgtEl>
                                        <p:attrNameLst>
                                          <p:attrName>fill.type</p:attrName>
                                        </p:attrNameLst>
                                      </p:cBhvr>
                                      <p:to>
                                        <p:strVal val="solid"/>
                                      </p:to>
                                    </p:set>
                                    <p:set>
                                      <p:cBhvr>
                                        <p:cTn id="54" dur="500" fill="hold"/>
                                        <p:tgtEl>
                                          <p:spTgt spid="14"/>
                                        </p:tgtEl>
                                        <p:attrNameLst>
                                          <p:attrName>fill.on</p:attrName>
                                        </p:attrNameLst>
                                      </p:cBhvr>
                                      <p:to>
                                        <p:strVal val="true"/>
                                      </p:to>
                                    </p:set>
                                  </p:childTnLst>
                                </p:cTn>
                              </p:par>
                              <p:par>
                                <p:cTn id="55" presetID="19" presetClass="emph" presetSubtype="0" fill="hold" grpId="1" nodeType="withEffect">
                                  <p:stCondLst>
                                    <p:cond delay="0"/>
                                  </p:stCondLst>
                                  <p:childTnLst>
                                    <p:animClr clrSpc="rgb" dir="cw">
                                      <p:cBhvr override="childStyle">
                                        <p:cTn id="56" dur="500" fill="hold"/>
                                        <p:tgtEl>
                                          <p:spTgt spid="16"/>
                                        </p:tgtEl>
                                        <p:attrNameLst>
                                          <p:attrName>style.color</p:attrName>
                                        </p:attrNameLst>
                                      </p:cBhvr>
                                      <p:to>
                                        <a:srgbClr val="00FF00"/>
                                      </p:to>
                                    </p:animClr>
                                    <p:animClr clrSpc="rgb" dir="cw">
                                      <p:cBhvr>
                                        <p:cTn id="57" dur="500" fill="hold"/>
                                        <p:tgtEl>
                                          <p:spTgt spid="16"/>
                                        </p:tgtEl>
                                        <p:attrNameLst>
                                          <p:attrName>fillcolor</p:attrName>
                                        </p:attrNameLst>
                                      </p:cBhvr>
                                      <p:to>
                                        <a:srgbClr val="00FF00"/>
                                      </p:to>
                                    </p:animClr>
                                    <p:set>
                                      <p:cBhvr>
                                        <p:cTn id="58" dur="500" fill="hold"/>
                                        <p:tgtEl>
                                          <p:spTgt spid="16"/>
                                        </p:tgtEl>
                                        <p:attrNameLst>
                                          <p:attrName>fill.type</p:attrName>
                                        </p:attrNameLst>
                                      </p:cBhvr>
                                      <p:to>
                                        <p:strVal val="solid"/>
                                      </p:to>
                                    </p:set>
                                    <p:set>
                                      <p:cBhvr>
                                        <p:cTn id="59" dur="500" fill="hold"/>
                                        <p:tgtEl>
                                          <p:spTgt spid="16"/>
                                        </p:tgtEl>
                                        <p:attrNameLst>
                                          <p:attrName>fill.on</p:attrName>
                                        </p:attrNameLst>
                                      </p:cBhvr>
                                      <p:to>
                                        <p:strVal val="true"/>
                                      </p:to>
                                    </p:set>
                                  </p:childTnLst>
                                </p:cTn>
                              </p:par>
                              <p:par>
                                <p:cTn id="60" presetID="19" presetClass="emph" presetSubtype="0" fill="hold" grpId="1" nodeType="withEffect">
                                  <p:stCondLst>
                                    <p:cond delay="0"/>
                                  </p:stCondLst>
                                  <p:childTnLst>
                                    <p:animClr clrSpc="rgb" dir="cw">
                                      <p:cBhvr override="childStyle">
                                        <p:cTn id="61" dur="500" fill="hold"/>
                                        <p:tgtEl>
                                          <p:spTgt spid="13"/>
                                        </p:tgtEl>
                                        <p:attrNameLst>
                                          <p:attrName>style.color</p:attrName>
                                        </p:attrNameLst>
                                      </p:cBhvr>
                                      <p:to>
                                        <a:srgbClr val="00FF00"/>
                                      </p:to>
                                    </p:animClr>
                                    <p:animClr clrSpc="rgb" dir="cw">
                                      <p:cBhvr>
                                        <p:cTn id="62" dur="500" fill="hold"/>
                                        <p:tgtEl>
                                          <p:spTgt spid="13"/>
                                        </p:tgtEl>
                                        <p:attrNameLst>
                                          <p:attrName>fillcolor</p:attrName>
                                        </p:attrNameLst>
                                      </p:cBhvr>
                                      <p:to>
                                        <a:srgbClr val="00FF00"/>
                                      </p:to>
                                    </p:animClr>
                                    <p:set>
                                      <p:cBhvr>
                                        <p:cTn id="63" dur="500" fill="hold"/>
                                        <p:tgtEl>
                                          <p:spTgt spid="13"/>
                                        </p:tgtEl>
                                        <p:attrNameLst>
                                          <p:attrName>fill.type</p:attrName>
                                        </p:attrNameLst>
                                      </p:cBhvr>
                                      <p:to>
                                        <p:strVal val="solid"/>
                                      </p:to>
                                    </p:set>
                                    <p:set>
                                      <p:cBhvr>
                                        <p:cTn id="64" dur="500" fill="hold"/>
                                        <p:tgtEl>
                                          <p:spTgt spid="13"/>
                                        </p:tgtEl>
                                        <p:attrNameLst>
                                          <p:attrName>fill.on</p:attrName>
                                        </p:attrNameLst>
                                      </p:cBhvr>
                                      <p:to>
                                        <p:strVal val="true"/>
                                      </p:to>
                                    </p:set>
                                  </p:childTnLst>
                                </p:cTn>
                              </p:par>
                              <p:par>
                                <p:cTn id="65" presetID="19" presetClass="emph" presetSubtype="0" fill="hold" grpId="1" nodeType="withEffect">
                                  <p:stCondLst>
                                    <p:cond delay="0"/>
                                  </p:stCondLst>
                                  <p:childTnLst>
                                    <p:animClr clrSpc="rgb" dir="cw">
                                      <p:cBhvr override="childStyle">
                                        <p:cTn id="66" dur="500" fill="hold"/>
                                        <p:tgtEl>
                                          <p:spTgt spid="12"/>
                                        </p:tgtEl>
                                        <p:attrNameLst>
                                          <p:attrName>style.color</p:attrName>
                                        </p:attrNameLst>
                                      </p:cBhvr>
                                      <p:to>
                                        <a:srgbClr val="00FF00"/>
                                      </p:to>
                                    </p:animClr>
                                    <p:animClr clrSpc="rgb" dir="cw">
                                      <p:cBhvr>
                                        <p:cTn id="67" dur="500" fill="hold"/>
                                        <p:tgtEl>
                                          <p:spTgt spid="12"/>
                                        </p:tgtEl>
                                        <p:attrNameLst>
                                          <p:attrName>fillcolor</p:attrName>
                                        </p:attrNameLst>
                                      </p:cBhvr>
                                      <p:to>
                                        <a:srgbClr val="00FF00"/>
                                      </p:to>
                                    </p:animClr>
                                    <p:set>
                                      <p:cBhvr>
                                        <p:cTn id="68" dur="500" fill="hold"/>
                                        <p:tgtEl>
                                          <p:spTgt spid="12"/>
                                        </p:tgtEl>
                                        <p:attrNameLst>
                                          <p:attrName>fill.type</p:attrName>
                                        </p:attrNameLst>
                                      </p:cBhvr>
                                      <p:to>
                                        <p:strVal val="solid"/>
                                      </p:to>
                                    </p:set>
                                    <p:set>
                                      <p:cBhvr>
                                        <p:cTn id="69" dur="500" fill="hold"/>
                                        <p:tgtEl>
                                          <p:spTgt spid="12"/>
                                        </p:tgtEl>
                                        <p:attrNameLst>
                                          <p:attrName>fill.on</p:attrName>
                                        </p:attrNameLst>
                                      </p:cBhvr>
                                      <p:to>
                                        <p:strVal val="true"/>
                                      </p:to>
                                    </p:set>
                                  </p:childTnLst>
                                </p:cTn>
                              </p:par>
                              <p:par>
                                <p:cTn id="70" presetID="19" presetClass="emph" presetSubtype="0" fill="hold" grpId="1" nodeType="withEffect">
                                  <p:stCondLst>
                                    <p:cond delay="0"/>
                                  </p:stCondLst>
                                  <p:childTnLst>
                                    <p:animClr clrSpc="rgb" dir="cw">
                                      <p:cBhvr override="childStyle">
                                        <p:cTn id="71" dur="500" fill="hold"/>
                                        <p:tgtEl>
                                          <p:spTgt spid="10"/>
                                        </p:tgtEl>
                                        <p:attrNameLst>
                                          <p:attrName>style.color</p:attrName>
                                        </p:attrNameLst>
                                      </p:cBhvr>
                                      <p:to>
                                        <a:srgbClr val="00FF00"/>
                                      </p:to>
                                    </p:animClr>
                                    <p:animClr clrSpc="rgb" dir="cw">
                                      <p:cBhvr>
                                        <p:cTn id="72" dur="500" fill="hold"/>
                                        <p:tgtEl>
                                          <p:spTgt spid="10"/>
                                        </p:tgtEl>
                                        <p:attrNameLst>
                                          <p:attrName>fillcolor</p:attrName>
                                        </p:attrNameLst>
                                      </p:cBhvr>
                                      <p:to>
                                        <a:srgbClr val="00FF00"/>
                                      </p:to>
                                    </p:animClr>
                                    <p:set>
                                      <p:cBhvr>
                                        <p:cTn id="73" dur="500" fill="hold"/>
                                        <p:tgtEl>
                                          <p:spTgt spid="10"/>
                                        </p:tgtEl>
                                        <p:attrNameLst>
                                          <p:attrName>fill.type</p:attrName>
                                        </p:attrNameLst>
                                      </p:cBhvr>
                                      <p:to>
                                        <p:strVal val="solid"/>
                                      </p:to>
                                    </p:set>
                                    <p:set>
                                      <p:cBhvr>
                                        <p:cTn id="74" dur="500" fill="hold"/>
                                        <p:tgtEl>
                                          <p:spTgt spid="10"/>
                                        </p:tgtEl>
                                        <p:attrNameLst>
                                          <p:attrName>fill.on</p:attrName>
                                        </p:attrNameLst>
                                      </p:cBhvr>
                                      <p:to>
                                        <p:strVal val="true"/>
                                      </p:to>
                                    </p:set>
                                  </p:childTnLst>
                                </p:cTn>
                              </p:par>
                              <p:par>
                                <p:cTn id="75" presetID="19" presetClass="emph" presetSubtype="0" fill="hold" grpId="1" nodeType="withEffect">
                                  <p:stCondLst>
                                    <p:cond delay="0"/>
                                  </p:stCondLst>
                                  <p:childTnLst>
                                    <p:animClr clrSpc="rgb" dir="cw">
                                      <p:cBhvr override="childStyle">
                                        <p:cTn id="76" dur="500" fill="hold"/>
                                        <p:tgtEl>
                                          <p:spTgt spid="11"/>
                                        </p:tgtEl>
                                        <p:attrNameLst>
                                          <p:attrName>style.color</p:attrName>
                                        </p:attrNameLst>
                                      </p:cBhvr>
                                      <p:to>
                                        <a:srgbClr val="00FF00"/>
                                      </p:to>
                                    </p:animClr>
                                    <p:animClr clrSpc="rgb" dir="cw">
                                      <p:cBhvr>
                                        <p:cTn id="77" dur="500" fill="hold"/>
                                        <p:tgtEl>
                                          <p:spTgt spid="11"/>
                                        </p:tgtEl>
                                        <p:attrNameLst>
                                          <p:attrName>fillcolor</p:attrName>
                                        </p:attrNameLst>
                                      </p:cBhvr>
                                      <p:to>
                                        <a:srgbClr val="00FF00"/>
                                      </p:to>
                                    </p:animClr>
                                    <p:set>
                                      <p:cBhvr>
                                        <p:cTn id="78" dur="500" fill="hold"/>
                                        <p:tgtEl>
                                          <p:spTgt spid="11"/>
                                        </p:tgtEl>
                                        <p:attrNameLst>
                                          <p:attrName>fill.type</p:attrName>
                                        </p:attrNameLst>
                                      </p:cBhvr>
                                      <p:to>
                                        <p:strVal val="solid"/>
                                      </p:to>
                                    </p:set>
                                    <p:set>
                                      <p:cBhvr>
                                        <p:cTn id="79" dur="500" fill="hold"/>
                                        <p:tgtEl>
                                          <p:spTgt spid="11"/>
                                        </p:tgtEl>
                                        <p:attrNameLst>
                                          <p:attrName>fill.on</p:attrName>
                                        </p:attrNameLst>
                                      </p:cBhvr>
                                      <p:to>
                                        <p:strVal val="true"/>
                                      </p:to>
                                    </p:set>
                                  </p:childTnLst>
                                </p:cTn>
                              </p:par>
                              <p:par>
                                <p:cTn id="80" presetID="19" presetClass="emph" presetSubtype="0" fill="hold" grpId="1" nodeType="withEffect">
                                  <p:stCondLst>
                                    <p:cond delay="0"/>
                                  </p:stCondLst>
                                  <p:childTnLst>
                                    <p:animClr clrSpc="rgb" dir="cw">
                                      <p:cBhvr override="childStyle">
                                        <p:cTn id="81" dur="500" fill="hold"/>
                                        <p:tgtEl>
                                          <p:spTgt spid="8"/>
                                        </p:tgtEl>
                                        <p:attrNameLst>
                                          <p:attrName>style.color</p:attrName>
                                        </p:attrNameLst>
                                      </p:cBhvr>
                                      <p:to>
                                        <a:srgbClr val="00FF00"/>
                                      </p:to>
                                    </p:animClr>
                                    <p:animClr clrSpc="rgb" dir="cw">
                                      <p:cBhvr>
                                        <p:cTn id="82" dur="500" fill="hold"/>
                                        <p:tgtEl>
                                          <p:spTgt spid="8"/>
                                        </p:tgtEl>
                                        <p:attrNameLst>
                                          <p:attrName>fillcolor</p:attrName>
                                        </p:attrNameLst>
                                      </p:cBhvr>
                                      <p:to>
                                        <a:srgbClr val="00FF00"/>
                                      </p:to>
                                    </p:animClr>
                                    <p:set>
                                      <p:cBhvr>
                                        <p:cTn id="83" dur="500" fill="hold"/>
                                        <p:tgtEl>
                                          <p:spTgt spid="8"/>
                                        </p:tgtEl>
                                        <p:attrNameLst>
                                          <p:attrName>fill.type</p:attrName>
                                        </p:attrNameLst>
                                      </p:cBhvr>
                                      <p:to>
                                        <p:strVal val="solid"/>
                                      </p:to>
                                    </p:set>
                                    <p:set>
                                      <p:cBhvr>
                                        <p:cTn id="84" dur="500" fill="hold"/>
                                        <p:tgtEl>
                                          <p:spTgt spid="8"/>
                                        </p:tgtEl>
                                        <p:attrNameLst>
                                          <p:attrName>fill.on</p:attrName>
                                        </p:attrNameLst>
                                      </p:cBhvr>
                                      <p:to>
                                        <p:strVal val="true"/>
                                      </p:to>
                                    </p:set>
                                  </p:childTnLst>
                                </p:cTn>
                              </p:par>
                              <p:par>
                                <p:cTn id="85" presetID="19" presetClass="emph" presetSubtype="0" fill="hold" grpId="1" nodeType="withEffect">
                                  <p:stCondLst>
                                    <p:cond delay="0"/>
                                  </p:stCondLst>
                                  <p:childTnLst>
                                    <p:animClr clrSpc="rgb" dir="cw">
                                      <p:cBhvr override="childStyle">
                                        <p:cTn id="86" dur="500" fill="hold"/>
                                        <p:tgtEl>
                                          <p:spTgt spid="17"/>
                                        </p:tgtEl>
                                        <p:attrNameLst>
                                          <p:attrName>style.color</p:attrName>
                                        </p:attrNameLst>
                                      </p:cBhvr>
                                      <p:to>
                                        <a:srgbClr val="00FF00"/>
                                      </p:to>
                                    </p:animClr>
                                    <p:animClr clrSpc="rgb" dir="cw">
                                      <p:cBhvr>
                                        <p:cTn id="87" dur="500" fill="hold"/>
                                        <p:tgtEl>
                                          <p:spTgt spid="17"/>
                                        </p:tgtEl>
                                        <p:attrNameLst>
                                          <p:attrName>fillcolor</p:attrName>
                                        </p:attrNameLst>
                                      </p:cBhvr>
                                      <p:to>
                                        <a:srgbClr val="00FF00"/>
                                      </p:to>
                                    </p:animClr>
                                    <p:set>
                                      <p:cBhvr>
                                        <p:cTn id="88" dur="500" fill="hold"/>
                                        <p:tgtEl>
                                          <p:spTgt spid="17"/>
                                        </p:tgtEl>
                                        <p:attrNameLst>
                                          <p:attrName>fill.type</p:attrName>
                                        </p:attrNameLst>
                                      </p:cBhvr>
                                      <p:to>
                                        <p:strVal val="solid"/>
                                      </p:to>
                                    </p:set>
                                    <p:set>
                                      <p:cBhvr>
                                        <p:cTn id="89" dur="500" fill="hold"/>
                                        <p:tgtEl>
                                          <p:spTgt spid="17"/>
                                        </p:tgtEl>
                                        <p:attrNameLst>
                                          <p:attrName>fill.on</p:attrName>
                                        </p:attrNameLst>
                                      </p:cBhvr>
                                      <p:to>
                                        <p:strVal val="true"/>
                                      </p:to>
                                    </p:set>
                                  </p:childTnLst>
                                </p:cTn>
                              </p:par>
                              <p:par>
                                <p:cTn id="90" presetID="19" presetClass="emph" presetSubtype="0" fill="hold" grpId="1" nodeType="withEffect">
                                  <p:stCondLst>
                                    <p:cond delay="0"/>
                                  </p:stCondLst>
                                  <p:childTnLst>
                                    <p:animClr clrSpc="rgb" dir="cw">
                                      <p:cBhvr override="childStyle">
                                        <p:cTn id="91" dur="500" fill="hold"/>
                                        <p:tgtEl>
                                          <p:spTgt spid="9"/>
                                        </p:tgtEl>
                                        <p:attrNameLst>
                                          <p:attrName>style.color</p:attrName>
                                        </p:attrNameLst>
                                      </p:cBhvr>
                                      <p:to>
                                        <a:srgbClr val="00FF00"/>
                                      </p:to>
                                    </p:animClr>
                                    <p:animClr clrSpc="rgb" dir="cw">
                                      <p:cBhvr>
                                        <p:cTn id="92" dur="500" fill="hold"/>
                                        <p:tgtEl>
                                          <p:spTgt spid="9"/>
                                        </p:tgtEl>
                                        <p:attrNameLst>
                                          <p:attrName>fillcolor</p:attrName>
                                        </p:attrNameLst>
                                      </p:cBhvr>
                                      <p:to>
                                        <a:srgbClr val="00FF00"/>
                                      </p:to>
                                    </p:animClr>
                                    <p:set>
                                      <p:cBhvr>
                                        <p:cTn id="93" dur="500" fill="hold"/>
                                        <p:tgtEl>
                                          <p:spTgt spid="9"/>
                                        </p:tgtEl>
                                        <p:attrNameLst>
                                          <p:attrName>fill.type</p:attrName>
                                        </p:attrNameLst>
                                      </p:cBhvr>
                                      <p:to>
                                        <p:strVal val="solid"/>
                                      </p:to>
                                    </p:set>
                                    <p:set>
                                      <p:cBhvr>
                                        <p:cTn id="94" dur="500" fill="hold"/>
                                        <p:tgtEl>
                                          <p:spTgt spid="9"/>
                                        </p:tgtEl>
                                        <p:attrNameLst>
                                          <p:attrName>fill.on</p:attrName>
                                        </p:attrNameLst>
                                      </p:cBhvr>
                                      <p:to>
                                        <p:strVal val="true"/>
                                      </p:to>
                                    </p:set>
                                  </p:childTnLst>
                                </p:cTn>
                              </p:par>
                              <p:par>
                                <p:cTn id="95" presetID="19" presetClass="emph" presetSubtype="0" fill="hold" grpId="1" nodeType="withEffect">
                                  <p:stCondLst>
                                    <p:cond delay="0"/>
                                  </p:stCondLst>
                                  <p:childTnLst>
                                    <p:animClr clrSpc="rgb" dir="cw">
                                      <p:cBhvr override="childStyle">
                                        <p:cTn id="96" dur="500" fill="hold"/>
                                        <p:tgtEl>
                                          <p:spTgt spid="18"/>
                                        </p:tgtEl>
                                        <p:attrNameLst>
                                          <p:attrName>style.color</p:attrName>
                                        </p:attrNameLst>
                                      </p:cBhvr>
                                      <p:to>
                                        <a:srgbClr val="00FF00"/>
                                      </p:to>
                                    </p:animClr>
                                    <p:animClr clrSpc="rgb" dir="cw">
                                      <p:cBhvr>
                                        <p:cTn id="97" dur="500" fill="hold"/>
                                        <p:tgtEl>
                                          <p:spTgt spid="18"/>
                                        </p:tgtEl>
                                        <p:attrNameLst>
                                          <p:attrName>fillcolor</p:attrName>
                                        </p:attrNameLst>
                                      </p:cBhvr>
                                      <p:to>
                                        <a:srgbClr val="00FF00"/>
                                      </p:to>
                                    </p:animClr>
                                    <p:set>
                                      <p:cBhvr>
                                        <p:cTn id="98" dur="500" fill="hold"/>
                                        <p:tgtEl>
                                          <p:spTgt spid="18"/>
                                        </p:tgtEl>
                                        <p:attrNameLst>
                                          <p:attrName>fill.type</p:attrName>
                                        </p:attrNameLst>
                                      </p:cBhvr>
                                      <p:to>
                                        <p:strVal val="solid"/>
                                      </p:to>
                                    </p:set>
                                    <p:set>
                                      <p:cBhvr>
                                        <p:cTn id="99" dur="500" fill="hold"/>
                                        <p:tgtEl>
                                          <p:spTgt spid="18"/>
                                        </p:tgtEl>
                                        <p:attrNameLst>
                                          <p:attrName>fill.on</p:attrName>
                                        </p:attrNameLst>
                                      </p:cBhvr>
                                      <p:to>
                                        <p:strVal val="true"/>
                                      </p:to>
                                    </p:set>
                                  </p:childTnLst>
                                </p:cTn>
                              </p:par>
                              <p:par>
                                <p:cTn id="100" presetID="19" presetClass="emph" presetSubtype="0" fill="hold" grpId="1" nodeType="withEffect">
                                  <p:stCondLst>
                                    <p:cond delay="0"/>
                                  </p:stCondLst>
                                  <p:childTnLst>
                                    <p:animClr clrSpc="rgb" dir="cw">
                                      <p:cBhvr override="childStyle">
                                        <p:cTn id="101" dur="500" fill="hold"/>
                                        <p:tgtEl>
                                          <p:spTgt spid="19"/>
                                        </p:tgtEl>
                                        <p:attrNameLst>
                                          <p:attrName>style.color</p:attrName>
                                        </p:attrNameLst>
                                      </p:cBhvr>
                                      <p:to>
                                        <a:srgbClr val="00FF00"/>
                                      </p:to>
                                    </p:animClr>
                                    <p:animClr clrSpc="rgb" dir="cw">
                                      <p:cBhvr>
                                        <p:cTn id="102" dur="500" fill="hold"/>
                                        <p:tgtEl>
                                          <p:spTgt spid="19"/>
                                        </p:tgtEl>
                                        <p:attrNameLst>
                                          <p:attrName>fillcolor</p:attrName>
                                        </p:attrNameLst>
                                      </p:cBhvr>
                                      <p:to>
                                        <a:srgbClr val="00FF00"/>
                                      </p:to>
                                    </p:animClr>
                                    <p:set>
                                      <p:cBhvr>
                                        <p:cTn id="103" dur="500" fill="hold"/>
                                        <p:tgtEl>
                                          <p:spTgt spid="19"/>
                                        </p:tgtEl>
                                        <p:attrNameLst>
                                          <p:attrName>fill.type</p:attrName>
                                        </p:attrNameLst>
                                      </p:cBhvr>
                                      <p:to>
                                        <p:strVal val="solid"/>
                                      </p:to>
                                    </p:set>
                                    <p:set>
                                      <p:cBhvr>
                                        <p:cTn id="104" dur="500" fill="hold"/>
                                        <p:tgtEl>
                                          <p:spTgt spid="19"/>
                                        </p:tgtEl>
                                        <p:attrNameLst>
                                          <p:attrName>fill.on</p:attrName>
                                        </p:attrNameLst>
                                      </p:cBhvr>
                                      <p:to>
                                        <p:strVal val="true"/>
                                      </p:to>
                                    </p:set>
                                  </p:childTnLst>
                                </p:cTn>
                              </p:par>
                              <p:par>
                                <p:cTn id="105" presetID="19" presetClass="emph" presetSubtype="0" fill="hold" grpId="1" nodeType="withEffect">
                                  <p:stCondLst>
                                    <p:cond delay="0"/>
                                  </p:stCondLst>
                                  <p:childTnLst>
                                    <p:animClr clrSpc="rgb" dir="cw">
                                      <p:cBhvr override="childStyle">
                                        <p:cTn id="106" dur="500" fill="hold"/>
                                        <p:tgtEl>
                                          <p:spTgt spid="22"/>
                                        </p:tgtEl>
                                        <p:attrNameLst>
                                          <p:attrName>style.color</p:attrName>
                                        </p:attrNameLst>
                                      </p:cBhvr>
                                      <p:to>
                                        <a:srgbClr val="00FF00"/>
                                      </p:to>
                                    </p:animClr>
                                    <p:animClr clrSpc="rgb" dir="cw">
                                      <p:cBhvr>
                                        <p:cTn id="107" dur="500" fill="hold"/>
                                        <p:tgtEl>
                                          <p:spTgt spid="22"/>
                                        </p:tgtEl>
                                        <p:attrNameLst>
                                          <p:attrName>fillcolor</p:attrName>
                                        </p:attrNameLst>
                                      </p:cBhvr>
                                      <p:to>
                                        <a:srgbClr val="00FF00"/>
                                      </p:to>
                                    </p:animClr>
                                    <p:set>
                                      <p:cBhvr>
                                        <p:cTn id="108" dur="500" fill="hold"/>
                                        <p:tgtEl>
                                          <p:spTgt spid="22"/>
                                        </p:tgtEl>
                                        <p:attrNameLst>
                                          <p:attrName>fill.type</p:attrName>
                                        </p:attrNameLst>
                                      </p:cBhvr>
                                      <p:to>
                                        <p:strVal val="solid"/>
                                      </p:to>
                                    </p:set>
                                    <p:set>
                                      <p:cBhvr>
                                        <p:cTn id="109" dur="500" fill="hold"/>
                                        <p:tgtEl>
                                          <p:spTgt spid="22"/>
                                        </p:tgtEl>
                                        <p:attrNameLst>
                                          <p:attrName>fill.on</p:attrName>
                                        </p:attrNameLst>
                                      </p:cBhvr>
                                      <p:to>
                                        <p:strVal val="true"/>
                                      </p:to>
                                    </p:set>
                                  </p:childTnLst>
                                </p:cTn>
                              </p:par>
                              <p:par>
                                <p:cTn id="110" presetID="19" presetClass="emph" presetSubtype="0" fill="hold" grpId="1" nodeType="withEffect">
                                  <p:stCondLst>
                                    <p:cond delay="0"/>
                                  </p:stCondLst>
                                  <p:childTnLst>
                                    <p:animClr clrSpc="rgb" dir="cw">
                                      <p:cBhvr override="childStyle">
                                        <p:cTn id="111" dur="500" fill="hold"/>
                                        <p:tgtEl>
                                          <p:spTgt spid="23"/>
                                        </p:tgtEl>
                                        <p:attrNameLst>
                                          <p:attrName>style.color</p:attrName>
                                        </p:attrNameLst>
                                      </p:cBhvr>
                                      <p:to>
                                        <a:srgbClr val="00FF00"/>
                                      </p:to>
                                    </p:animClr>
                                    <p:animClr clrSpc="rgb" dir="cw">
                                      <p:cBhvr>
                                        <p:cTn id="112" dur="500" fill="hold"/>
                                        <p:tgtEl>
                                          <p:spTgt spid="23"/>
                                        </p:tgtEl>
                                        <p:attrNameLst>
                                          <p:attrName>fillcolor</p:attrName>
                                        </p:attrNameLst>
                                      </p:cBhvr>
                                      <p:to>
                                        <a:srgbClr val="00FF00"/>
                                      </p:to>
                                    </p:animClr>
                                    <p:set>
                                      <p:cBhvr>
                                        <p:cTn id="113" dur="500" fill="hold"/>
                                        <p:tgtEl>
                                          <p:spTgt spid="23"/>
                                        </p:tgtEl>
                                        <p:attrNameLst>
                                          <p:attrName>fill.type</p:attrName>
                                        </p:attrNameLst>
                                      </p:cBhvr>
                                      <p:to>
                                        <p:strVal val="solid"/>
                                      </p:to>
                                    </p:set>
                                    <p:set>
                                      <p:cBhvr>
                                        <p:cTn id="114" dur="500" fill="hold"/>
                                        <p:tgtEl>
                                          <p:spTgt spid="23"/>
                                        </p:tgtEl>
                                        <p:attrNameLst>
                                          <p:attrName>fill.on</p:attrName>
                                        </p:attrNameLst>
                                      </p:cBhvr>
                                      <p:to>
                                        <p:strVal val="true"/>
                                      </p:to>
                                    </p:set>
                                  </p:childTnLst>
                                </p:cTn>
                              </p:par>
                              <p:par>
                                <p:cTn id="115" presetID="19" presetClass="emph" presetSubtype="0" fill="hold" grpId="1" nodeType="withEffect">
                                  <p:stCondLst>
                                    <p:cond delay="0"/>
                                  </p:stCondLst>
                                  <p:childTnLst>
                                    <p:animClr clrSpc="rgb" dir="cw">
                                      <p:cBhvr override="childStyle">
                                        <p:cTn id="116" dur="500" fill="hold"/>
                                        <p:tgtEl>
                                          <p:spTgt spid="24"/>
                                        </p:tgtEl>
                                        <p:attrNameLst>
                                          <p:attrName>style.color</p:attrName>
                                        </p:attrNameLst>
                                      </p:cBhvr>
                                      <p:to>
                                        <a:srgbClr val="00FF00"/>
                                      </p:to>
                                    </p:animClr>
                                    <p:animClr clrSpc="rgb" dir="cw">
                                      <p:cBhvr>
                                        <p:cTn id="117" dur="500" fill="hold"/>
                                        <p:tgtEl>
                                          <p:spTgt spid="24"/>
                                        </p:tgtEl>
                                        <p:attrNameLst>
                                          <p:attrName>fillcolor</p:attrName>
                                        </p:attrNameLst>
                                      </p:cBhvr>
                                      <p:to>
                                        <a:srgbClr val="00FF00"/>
                                      </p:to>
                                    </p:animClr>
                                    <p:set>
                                      <p:cBhvr>
                                        <p:cTn id="118" dur="500" fill="hold"/>
                                        <p:tgtEl>
                                          <p:spTgt spid="24"/>
                                        </p:tgtEl>
                                        <p:attrNameLst>
                                          <p:attrName>fill.type</p:attrName>
                                        </p:attrNameLst>
                                      </p:cBhvr>
                                      <p:to>
                                        <p:strVal val="solid"/>
                                      </p:to>
                                    </p:set>
                                    <p:set>
                                      <p:cBhvr>
                                        <p:cTn id="119" dur="500" fill="hold"/>
                                        <p:tgtEl>
                                          <p:spTgt spid="24"/>
                                        </p:tgtEl>
                                        <p:attrNameLst>
                                          <p:attrName>fill.on</p:attrName>
                                        </p:attrNameLst>
                                      </p:cBhvr>
                                      <p:to>
                                        <p:strVal val="true"/>
                                      </p:to>
                                    </p:set>
                                  </p:childTnLst>
                                </p:cTn>
                              </p:par>
                              <p:par>
                                <p:cTn id="120" presetID="19" presetClass="emph" presetSubtype="0" fill="hold" grpId="1" nodeType="withEffect">
                                  <p:stCondLst>
                                    <p:cond delay="0"/>
                                  </p:stCondLst>
                                  <p:childTnLst>
                                    <p:animClr clrSpc="rgb" dir="cw">
                                      <p:cBhvr override="childStyle">
                                        <p:cTn id="121" dur="500" fill="hold"/>
                                        <p:tgtEl>
                                          <p:spTgt spid="25"/>
                                        </p:tgtEl>
                                        <p:attrNameLst>
                                          <p:attrName>style.color</p:attrName>
                                        </p:attrNameLst>
                                      </p:cBhvr>
                                      <p:to>
                                        <a:srgbClr val="00FF00"/>
                                      </p:to>
                                    </p:animClr>
                                    <p:animClr clrSpc="rgb" dir="cw">
                                      <p:cBhvr>
                                        <p:cTn id="122" dur="500" fill="hold"/>
                                        <p:tgtEl>
                                          <p:spTgt spid="25"/>
                                        </p:tgtEl>
                                        <p:attrNameLst>
                                          <p:attrName>fillcolor</p:attrName>
                                        </p:attrNameLst>
                                      </p:cBhvr>
                                      <p:to>
                                        <a:srgbClr val="00FF00"/>
                                      </p:to>
                                    </p:animClr>
                                    <p:set>
                                      <p:cBhvr>
                                        <p:cTn id="123" dur="500" fill="hold"/>
                                        <p:tgtEl>
                                          <p:spTgt spid="25"/>
                                        </p:tgtEl>
                                        <p:attrNameLst>
                                          <p:attrName>fill.type</p:attrName>
                                        </p:attrNameLst>
                                      </p:cBhvr>
                                      <p:to>
                                        <p:strVal val="solid"/>
                                      </p:to>
                                    </p:set>
                                    <p:set>
                                      <p:cBhvr>
                                        <p:cTn id="124" dur="500" fill="hold"/>
                                        <p:tgtEl>
                                          <p:spTgt spid="25"/>
                                        </p:tgtEl>
                                        <p:attrNameLst>
                                          <p:attrName>fill.on</p:attrName>
                                        </p:attrNameLst>
                                      </p:cBhvr>
                                      <p:to>
                                        <p:strVal val="true"/>
                                      </p:to>
                                    </p:set>
                                  </p:childTnLst>
                                </p:cTn>
                              </p:par>
                              <p:par>
                                <p:cTn id="125" presetID="19" presetClass="emph" presetSubtype="0" fill="hold" grpId="1" nodeType="withEffect">
                                  <p:stCondLst>
                                    <p:cond delay="0"/>
                                  </p:stCondLst>
                                  <p:childTnLst>
                                    <p:animClr clrSpc="rgb" dir="cw">
                                      <p:cBhvr override="childStyle">
                                        <p:cTn id="126" dur="500" fill="hold"/>
                                        <p:tgtEl>
                                          <p:spTgt spid="26"/>
                                        </p:tgtEl>
                                        <p:attrNameLst>
                                          <p:attrName>style.color</p:attrName>
                                        </p:attrNameLst>
                                      </p:cBhvr>
                                      <p:to>
                                        <a:srgbClr val="00FF00"/>
                                      </p:to>
                                    </p:animClr>
                                    <p:animClr clrSpc="rgb" dir="cw">
                                      <p:cBhvr>
                                        <p:cTn id="127" dur="500" fill="hold"/>
                                        <p:tgtEl>
                                          <p:spTgt spid="26"/>
                                        </p:tgtEl>
                                        <p:attrNameLst>
                                          <p:attrName>fillcolor</p:attrName>
                                        </p:attrNameLst>
                                      </p:cBhvr>
                                      <p:to>
                                        <a:srgbClr val="00FF00"/>
                                      </p:to>
                                    </p:animClr>
                                    <p:set>
                                      <p:cBhvr>
                                        <p:cTn id="128" dur="500" fill="hold"/>
                                        <p:tgtEl>
                                          <p:spTgt spid="26"/>
                                        </p:tgtEl>
                                        <p:attrNameLst>
                                          <p:attrName>fill.type</p:attrName>
                                        </p:attrNameLst>
                                      </p:cBhvr>
                                      <p:to>
                                        <p:strVal val="solid"/>
                                      </p:to>
                                    </p:set>
                                    <p:set>
                                      <p:cBhvr>
                                        <p:cTn id="129" dur="500" fill="hold"/>
                                        <p:tgtEl>
                                          <p:spTgt spid="26"/>
                                        </p:tgtEl>
                                        <p:attrNameLst>
                                          <p:attrName>fill.on</p:attrName>
                                        </p:attrNameLst>
                                      </p:cBhvr>
                                      <p:to>
                                        <p:strVal val="true"/>
                                      </p:to>
                                    </p:set>
                                  </p:childTnLst>
                                </p:cTn>
                              </p:par>
                              <p:par>
                                <p:cTn id="130" presetID="19" presetClass="emph" presetSubtype="0" fill="hold" grpId="1" nodeType="withEffect">
                                  <p:stCondLst>
                                    <p:cond delay="0"/>
                                  </p:stCondLst>
                                  <p:childTnLst>
                                    <p:animClr clrSpc="rgb" dir="cw">
                                      <p:cBhvr override="childStyle">
                                        <p:cTn id="131" dur="500" fill="hold"/>
                                        <p:tgtEl>
                                          <p:spTgt spid="27"/>
                                        </p:tgtEl>
                                        <p:attrNameLst>
                                          <p:attrName>style.color</p:attrName>
                                        </p:attrNameLst>
                                      </p:cBhvr>
                                      <p:to>
                                        <a:srgbClr val="00FF00"/>
                                      </p:to>
                                    </p:animClr>
                                    <p:animClr clrSpc="rgb" dir="cw">
                                      <p:cBhvr>
                                        <p:cTn id="132" dur="500" fill="hold"/>
                                        <p:tgtEl>
                                          <p:spTgt spid="27"/>
                                        </p:tgtEl>
                                        <p:attrNameLst>
                                          <p:attrName>fillcolor</p:attrName>
                                        </p:attrNameLst>
                                      </p:cBhvr>
                                      <p:to>
                                        <a:srgbClr val="00FF00"/>
                                      </p:to>
                                    </p:animClr>
                                    <p:set>
                                      <p:cBhvr>
                                        <p:cTn id="133" dur="500" fill="hold"/>
                                        <p:tgtEl>
                                          <p:spTgt spid="27"/>
                                        </p:tgtEl>
                                        <p:attrNameLst>
                                          <p:attrName>fill.type</p:attrName>
                                        </p:attrNameLst>
                                      </p:cBhvr>
                                      <p:to>
                                        <p:strVal val="solid"/>
                                      </p:to>
                                    </p:set>
                                    <p:set>
                                      <p:cBhvr>
                                        <p:cTn id="134" dur="500" fill="hold"/>
                                        <p:tgtEl>
                                          <p:spTgt spid="27"/>
                                        </p:tgtEl>
                                        <p:attrNameLst>
                                          <p:attrName>fill.on</p:attrName>
                                        </p:attrNameLst>
                                      </p:cBhvr>
                                      <p:to>
                                        <p:strVal val="true"/>
                                      </p:to>
                                    </p:set>
                                  </p:childTnLst>
                                </p:cTn>
                              </p:par>
                              <p:par>
                                <p:cTn id="135" presetID="19" presetClass="emph" presetSubtype="0" fill="hold" grpId="1" nodeType="withEffect">
                                  <p:stCondLst>
                                    <p:cond delay="0"/>
                                  </p:stCondLst>
                                  <p:childTnLst>
                                    <p:animClr clrSpc="rgb" dir="cw">
                                      <p:cBhvr override="childStyle">
                                        <p:cTn id="136" dur="500" fill="hold"/>
                                        <p:tgtEl>
                                          <p:spTgt spid="28"/>
                                        </p:tgtEl>
                                        <p:attrNameLst>
                                          <p:attrName>style.color</p:attrName>
                                        </p:attrNameLst>
                                      </p:cBhvr>
                                      <p:to>
                                        <a:srgbClr val="00FF00"/>
                                      </p:to>
                                    </p:animClr>
                                    <p:animClr clrSpc="rgb" dir="cw">
                                      <p:cBhvr>
                                        <p:cTn id="137" dur="500" fill="hold"/>
                                        <p:tgtEl>
                                          <p:spTgt spid="28"/>
                                        </p:tgtEl>
                                        <p:attrNameLst>
                                          <p:attrName>fillcolor</p:attrName>
                                        </p:attrNameLst>
                                      </p:cBhvr>
                                      <p:to>
                                        <a:srgbClr val="00FF00"/>
                                      </p:to>
                                    </p:animClr>
                                    <p:set>
                                      <p:cBhvr>
                                        <p:cTn id="138" dur="500" fill="hold"/>
                                        <p:tgtEl>
                                          <p:spTgt spid="28"/>
                                        </p:tgtEl>
                                        <p:attrNameLst>
                                          <p:attrName>fill.type</p:attrName>
                                        </p:attrNameLst>
                                      </p:cBhvr>
                                      <p:to>
                                        <p:strVal val="solid"/>
                                      </p:to>
                                    </p:set>
                                    <p:set>
                                      <p:cBhvr>
                                        <p:cTn id="139" dur="500" fill="hold"/>
                                        <p:tgtEl>
                                          <p:spTgt spid="28"/>
                                        </p:tgtEl>
                                        <p:attrNameLst>
                                          <p:attrName>fill.on</p:attrName>
                                        </p:attrNameLst>
                                      </p:cBhvr>
                                      <p:to>
                                        <p:strVal val="true"/>
                                      </p:to>
                                    </p:set>
                                  </p:childTnLst>
                                </p:cTn>
                              </p:par>
                              <p:par>
                                <p:cTn id="140" presetID="19" presetClass="emph" presetSubtype="0" fill="hold" grpId="1" nodeType="withEffect">
                                  <p:stCondLst>
                                    <p:cond delay="0"/>
                                  </p:stCondLst>
                                  <p:childTnLst>
                                    <p:animClr clrSpc="rgb" dir="cw">
                                      <p:cBhvr override="childStyle">
                                        <p:cTn id="141" dur="500" fill="hold"/>
                                        <p:tgtEl>
                                          <p:spTgt spid="29"/>
                                        </p:tgtEl>
                                        <p:attrNameLst>
                                          <p:attrName>style.color</p:attrName>
                                        </p:attrNameLst>
                                      </p:cBhvr>
                                      <p:to>
                                        <a:srgbClr val="00FF00"/>
                                      </p:to>
                                    </p:animClr>
                                    <p:animClr clrSpc="rgb" dir="cw">
                                      <p:cBhvr>
                                        <p:cTn id="142" dur="500" fill="hold"/>
                                        <p:tgtEl>
                                          <p:spTgt spid="29"/>
                                        </p:tgtEl>
                                        <p:attrNameLst>
                                          <p:attrName>fillcolor</p:attrName>
                                        </p:attrNameLst>
                                      </p:cBhvr>
                                      <p:to>
                                        <a:srgbClr val="00FF00"/>
                                      </p:to>
                                    </p:animClr>
                                    <p:set>
                                      <p:cBhvr>
                                        <p:cTn id="143" dur="500" fill="hold"/>
                                        <p:tgtEl>
                                          <p:spTgt spid="29"/>
                                        </p:tgtEl>
                                        <p:attrNameLst>
                                          <p:attrName>fill.type</p:attrName>
                                        </p:attrNameLst>
                                      </p:cBhvr>
                                      <p:to>
                                        <p:strVal val="solid"/>
                                      </p:to>
                                    </p:set>
                                    <p:set>
                                      <p:cBhvr>
                                        <p:cTn id="144" dur="500" fill="hold"/>
                                        <p:tgtEl>
                                          <p:spTgt spid="29"/>
                                        </p:tgtEl>
                                        <p:attrNameLst>
                                          <p:attrName>fill.on</p:attrName>
                                        </p:attrNameLst>
                                      </p:cBhvr>
                                      <p:to>
                                        <p:strVal val="true"/>
                                      </p:to>
                                    </p:se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60"/>
                                        </p:tgtEl>
                                        <p:attrNameLst>
                                          <p:attrName>style.visibility</p:attrName>
                                        </p:attrNameLst>
                                      </p:cBhvr>
                                      <p:to>
                                        <p:strVal val="visible"/>
                                      </p:to>
                                    </p:set>
                                    <p:animEffect transition="in" filter="fade">
                                      <p:cBhvr>
                                        <p:cTn id="14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6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find the best line?</a:t>
            </a:r>
          </a:p>
        </p:txBody>
      </p:sp>
      <p:sp>
        <p:nvSpPr>
          <p:cNvPr id="3" name="Content Placeholder 2"/>
          <p:cNvSpPr>
            <a:spLocks noGrp="1"/>
          </p:cNvSpPr>
          <p:nvPr>
            <p:ph idx="1"/>
          </p:nvPr>
        </p:nvSpPr>
        <p:spPr/>
        <p:txBody>
          <a:bodyPr/>
          <a:lstStyle/>
          <a:p>
            <a:endParaRPr lang="en-US" dirty="0"/>
          </a:p>
          <a:p>
            <a:r>
              <a:rPr lang="en-US" dirty="0"/>
              <a:t>Unlike least-squares, no simple closed-form solution </a:t>
            </a:r>
          </a:p>
          <a:p>
            <a:endParaRPr lang="en-US" dirty="0"/>
          </a:p>
          <a:p>
            <a:r>
              <a:rPr lang="en-US" dirty="0"/>
              <a:t>Hypothesize-and-test</a:t>
            </a:r>
          </a:p>
          <a:p>
            <a:pPr lvl="1"/>
            <a:r>
              <a:rPr lang="en-US" dirty="0"/>
              <a:t>Try out many lines, keep the best one</a:t>
            </a:r>
          </a:p>
          <a:p>
            <a:pPr lvl="1"/>
            <a:r>
              <a:rPr lang="en-US" dirty="0"/>
              <a:t>Which lines?</a:t>
            </a:r>
          </a:p>
        </p:txBody>
      </p:sp>
    </p:spTree>
    <p:extLst>
      <p:ext uri="{BB962C8B-B14F-4D97-AF65-F5344CB8AC3E}">
        <p14:creationId xmlns:p14="http://schemas.microsoft.com/office/powerpoint/2010/main" val="380244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Oval 2"/>
          <p:cNvSpPr>
            <a:spLocks noChangeArrowheads="1"/>
          </p:cNvSpPr>
          <p:nvPr/>
        </p:nvSpPr>
        <p:spPr bwMode="auto">
          <a:xfrm>
            <a:off x="5562600" y="19812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0291" name="Oval 3"/>
          <p:cNvSpPr>
            <a:spLocks noChangeArrowheads="1"/>
          </p:cNvSpPr>
          <p:nvPr/>
        </p:nvSpPr>
        <p:spPr bwMode="auto">
          <a:xfrm>
            <a:off x="4953000" y="16764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0292" name="Oval 4"/>
          <p:cNvSpPr>
            <a:spLocks noChangeArrowheads="1"/>
          </p:cNvSpPr>
          <p:nvPr/>
        </p:nvSpPr>
        <p:spPr bwMode="auto">
          <a:xfrm>
            <a:off x="6858000" y="2667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0293" name="Oval 5"/>
          <p:cNvSpPr>
            <a:spLocks noChangeArrowheads="1"/>
          </p:cNvSpPr>
          <p:nvPr/>
        </p:nvSpPr>
        <p:spPr bwMode="auto">
          <a:xfrm>
            <a:off x="6248400" y="25908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0294" name="Oval 6"/>
          <p:cNvSpPr>
            <a:spLocks noChangeArrowheads="1"/>
          </p:cNvSpPr>
          <p:nvPr/>
        </p:nvSpPr>
        <p:spPr bwMode="auto">
          <a:xfrm>
            <a:off x="3886200" y="2286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0295" name="Oval 7"/>
          <p:cNvSpPr>
            <a:spLocks noChangeArrowheads="1"/>
          </p:cNvSpPr>
          <p:nvPr/>
        </p:nvSpPr>
        <p:spPr bwMode="auto">
          <a:xfrm>
            <a:off x="4267200" y="2667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0296" name="Oval 8"/>
          <p:cNvSpPr>
            <a:spLocks noChangeArrowheads="1"/>
          </p:cNvSpPr>
          <p:nvPr/>
        </p:nvSpPr>
        <p:spPr bwMode="auto">
          <a:xfrm>
            <a:off x="3505200" y="3048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0297" name="Oval 9"/>
          <p:cNvSpPr>
            <a:spLocks noChangeArrowheads="1"/>
          </p:cNvSpPr>
          <p:nvPr/>
        </p:nvSpPr>
        <p:spPr bwMode="auto">
          <a:xfrm>
            <a:off x="5867400" y="6858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0298" name="Oval 10"/>
          <p:cNvSpPr>
            <a:spLocks noChangeArrowheads="1"/>
          </p:cNvSpPr>
          <p:nvPr/>
        </p:nvSpPr>
        <p:spPr bwMode="auto">
          <a:xfrm>
            <a:off x="6019800" y="12954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0299" name="Oval 11"/>
          <p:cNvSpPr>
            <a:spLocks noChangeArrowheads="1"/>
          </p:cNvSpPr>
          <p:nvPr/>
        </p:nvSpPr>
        <p:spPr bwMode="auto">
          <a:xfrm>
            <a:off x="4724400" y="22098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0300" name="Oval 12"/>
          <p:cNvSpPr>
            <a:spLocks noChangeArrowheads="1"/>
          </p:cNvSpPr>
          <p:nvPr/>
        </p:nvSpPr>
        <p:spPr bwMode="auto">
          <a:xfrm>
            <a:off x="4953000" y="16764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0301" name="Oval 13"/>
          <p:cNvSpPr>
            <a:spLocks noChangeArrowheads="1"/>
          </p:cNvSpPr>
          <p:nvPr/>
        </p:nvSpPr>
        <p:spPr bwMode="auto">
          <a:xfrm>
            <a:off x="6248400" y="2286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0302" name="Oval 14"/>
          <p:cNvSpPr>
            <a:spLocks noChangeArrowheads="1"/>
          </p:cNvSpPr>
          <p:nvPr/>
        </p:nvSpPr>
        <p:spPr bwMode="auto">
          <a:xfrm>
            <a:off x="5562600" y="1524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0303" name="Oval 15"/>
          <p:cNvSpPr>
            <a:spLocks noChangeArrowheads="1"/>
          </p:cNvSpPr>
          <p:nvPr/>
        </p:nvSpPr>
        <p:spPr bwMode="auto">
          <a:xfrm>
            <a:off x="5334000" y="13716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0304" name="Oval 16"/>
          <p:cNvSpPr>
            <a:spLocks noChangeArrowheads="1"/>
          </p:cNvSpPr>
          <p:nvPr/>
        </p:nvSpPr>
        <p:spPr bwMode="auto">
          <a:xfrm>
            <a:off x="6781800" y="2286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0305" name="Oval 17"/>
          <p:cNvSpPr>
            <a:spLocks noChangeArrowheads="1"/>
          </p:cNvSpPr>
          <p:nvPr/>
        </p:nvSpPr>
        <p:spPr bwMode="auto">
          <a:xfrm>
            <a:off x="6248400" y="9906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0306" name="Oval 18"/>
          <p:cNvSpPr>
            <a:spLocks noChangeArrowheads="1"/>
          </p:cNvSpPr>
          <p:nvPr/>
        </p:nvSpPr>
        <p:spPr bwMode="auto">
          <a:xfrm>
            <a:off x="6705600" y="6096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0307" name="Oval 19"/>
          <p:cNvSpPr>
            <a:spLocks noChangeArrowheads="1"/>
          </p:cNvSpPr>
          <p:nvPr/>
        </p:nvSpPr>
        <p:spPr bwMode="auto">
          <a:xfrm>
            <a:off x="4191000" y="4572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0309" name="Oval 21"/>
          <p:cNvSpPr>
            <a:spLocks noChangeArrowheads="1"/>
          </p:cNvSpPr>
          <p:nvPr/>
        </p:nvSpPr>
        <p:spPr bwMode="auto">
          <a:xfrm>
            <a:off x="5791200" y="29718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0310" name="Oval 22"/>
          <p:cNvSpPr>
            <a:spLocks noChangeArrowheads="1"/>
          </p:cNvSpPr>
          <p:nvPr/>
        </p:nvSpPr>
        <p:spPr bwMode="auto">
          <a:xfrm>
            <a:off x="5486400" y="35052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0312" name="Oval 24"/>
          <p:cNvSpPr>
            <a:spLocks noChangeArrowheads="1"/>
          </p:cNvSpPr>
          <p:nvPr/>
        </p:nvSpPr>
        <p:spPr bwMode="auto">
          <a:xfrm>
            <a:off x="4572000" y="762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0313" name="Oval 25"/>
          <p:cNvSpPr>
            <a:spLocks noChangeArrowheads="1"/>
          </p:cNvSpPr>
          <p:nvPr/>
        </p:nvSpPr>
        <p:spPr bwMode="auto">
          <a:xfrm>
            <a:off x="5562600" y="19812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0314" name="Oval 26"/>
          <p:cNvSpPr>
            <a:spLocks noChangeArrowheads="1"/>
          </p:cNvSpPr>
          <p:nvPr/>
        </p:nvSpPr>
        <p:spPr bwMode="auto">
          <a:xfrm>
            <a:off x="4953000" y="1676400"/>
            <a:ext cx="228600" cy="228600"/>
          </a:xfrm>
          <a:prstGeom prst="ellipse">
            <a:avLst/>
          </a:prstGeom>
          <a:solidFill>
            <a:srgbClr val="00FF00"/>
          </a:solidFill>
          <a:ln w="50800" algn="ctr">
            <a:noFill/>
            <a:round/>
            <a:headEnd/>
            <a:tailEnd/>
          </a:ln>
          <a:effectLst/>
        </p:spPr>
        <p:txBody>
          <a:bodyPr wrap="none" anchor="ctr">
            <a:spAutoFit/>
          </a:bodyPr>
          <a:lstStyle/>
          <a:p>
            <a:endParaRPr lang="en-US">
              <a:solidFill>
                <a:prstClr val="black"/>
              </a:solidFill>
            </a:endParaRPr>
          </a:p>
        </p:txBody>
      </p:sp>
      <p:sp>
        <p:nvSpPr>
          <p:cNvPr id="140317" name="Oval 29"/>
          <p:cNvSpPr>
            <a:spLocks noChangeArrowheads="1"/>
          </p:cNvSpPr>
          <p:nvPr/>
        </p:nvSpPr>
        <p:spPr bwMode="auto">
          <a:xfrm>
            <a:off x="5562600" y="1981200"/>
            <a:ext cx="228600" cy="228600"/>
          </a:xfrm>
          <a:prstGeom prst="ellipse">
            <a:avLst/>
          </a:prstGeom>
          <a:solidFill>
            <a:srgbClr val="00FF00"/>
          </a:solidFill>
          <a:ln w="50800" algn="ctr">
            <a:noFill/>
            <a:round/>
            <a:headEnd/>
            <a:tailEnd/>
          </a:ln>
          <a:effectLst/>
        </p:spPr>
        <p:txBody>
          <a:bodyPr wrap="none" anchor="ctr">
            <a:spAutoFit/>
          </a:bodyPr>
          <a:lstStyle/>
          <a:p>
            <a:endParaRPr lang="en-US">
              <a:solidFill>
                <a:prstClr val="black"/>
              </a:solidFill>
            </a:endParaRPr>
          </a:p>
        </p:txBody>
      </p:sp>
      <p:sp>
        <p:nvSpPr>
          <p:cNvPr id="140321" name="Rectangle 33"/>
          <p:cNvSpPr>
            <a:spLocks noChangeArrowheads="1"/>
          </p:cNvSpPr>
          <p:nvPr/>
        </p:nvSpPr>
        <p:spPr bwMode="auto">
          <a:xfrm>
            <a:off x="204788" y="179388"/>
            <a:ext cx="1589087" cy="519112"/>
          </a:xfrm>
          <a:prstGeom prst="rect">
            <a:avLst/>
          </a:prstGeom>
          <a:noFill/>
          <a:ln w="25400" algn="ctr">
            <a:noFill/>
            <a:miter lim="800000"/>
            <a:headEnd/>
            <a:tailEnd/>
          </a:ln>
          <a:effectLst/>
        </p:spPr>
        <p:txBody>
          <a:bodyPr wrap="none">
            <a:spAutoFit/>
          </a:bodyPr>
          <a:lstStyle/>
          <a:p>
            <a:pPr algn="ctr"/>
            <a:r>
              <a:rPr lang="en-US" sz="2800">
                <a:solidFill>
                  <a:prstClr val="black"/>
                </a:solidFill>
              </a:rPr>
              <a:t>RANSAC</a:t>
            </a:r>
          </a:p>
        </p:txBody>
      </p:sp>
      <p:sp>
        <p:nvSpPr>
          <p:cNvPr id="140328" name="Text Box 40"/>
          <p:cNvSpPr txBox="1">
            <a:spLocks noChangeArrowheads="1"/>
          </p:cNvSpPr>
          <p:nvPr/>
        </p:nvSpPr>
        <p:spPr bwMode="auto">
          <a:xfrm>
            <a:off x="6461125" y="4537075"/>
            <a:ext cx="184150" cy="457200"/>
          </a:xfrm>
          <a:prstGeom prst="rect">
            <a:avLst/>
          </a:prstGeom>
          <a:noFill/>
          <a:ln w="25400" algn="ctr">
            <a:noFill/>
            <a:miter lim="800000"/>
            <a:headEnd/>
            <a:tailEnd/>
          </a:ln>
          <a:effectLst/>
        </p:spPr>
        <p:txBody>
          <a:bodyPr wrap="none">
            <a:spAutoFit/>
          </a:bodyPr>
          <a:lstStyle/>
          <a:p>
            <a:pPr algn="ctr"/>
            <a:endParaRPr lang="en-US" sz="2400">
              <a:solidFill>
                <a:prstClr val="black"/>
              </a:solidFill>
            </a:endParaRPr>
          </a:p>
        </p:txBody>
      </p:sp>
      <p:sp>
        <p:nvSpPr>
          <p:cNvPr id="140333" name="Rectangle 45"/>
          <p:cNvSpPr>
            <a:spLocks noChangeArrowheads="1"/>
          </p:cNvSpPr>
          <p:nvPr/>
        </p:nvSpPr>
        <p:spPr bwMode="auto">
          <a:xfrm>
            <a:off x="152400" y="4537494"/>
            <a:ext cx="8610600" cy="373812"/>
          </a:xfrm>
          <a:prstGeom prst="rect">
            <a:avLst/>
          </a:prstGeom>
          <a:noFill/>
          <a:ln w="25400">
            <a:solidFill>
              <a:srgbClr val="FF0000"/>
            </a:solidFill>
            <a:miter lim="800000"/>
            <a:headEnd/>
            <a:tailEnd/>
          </a:ln>
          <a:effectLst/>
        </p:spPr>
        <p:txBody>
          <a:bodyPr wrap="none" anchor="ctr"/>
          <a:lstStyle/>
          <a:p>
            <a:endParaRPr lang="en-US">
              <a:solidFill>
                <a:prstClr val="black"/>
              </a:solidFill>
            </a:endParaRPr>
          </a:p>
        </p:txBody>
      </p:sp>
      <p:sp>
        <p:nvSpPr>
          <p:cNvPr id="33" name="Text Box 35"/>
          <p:cNvSpPr txBox="1">
            <a:spLocks noChangeArrowheads="1"/>
          </p:cNvSpPr>
          <p:nvPr/>
        </p:nvSpPr>
        <p:spPr bwMode="auto">
          <a:xfrm>
            <a:off x="152400" y="4038600"/>
            <a:ext cx="8610600" cy="2139047"/>
          </a:xfrm>
          <a:prstGeom prst="rect">
            <a:avLst/>
          </a:prstGeom>
          <a:noFill/>
          <a:ln w="9525">
            <a:noFill/>
            <a:miter lim="800000"/>
            <a:headEnd/>
            <a:tailEnd/>
          </a:ln>
          <a:effectLst/>
        </p:spPr>
        <p:txBody>
          <a:bodyPr>
            <a:spAutoFit/>
          </a:bodyPr>
          <a:lstStyle/>
          <a:p>
            <a:pPr marL="342900" indent="-342900"/>
            <a:r>
              <a:rPr lang="en-US" sz="2400" dirty="0">
                <a:solidFill>
                  <a:prstClr val="black"/>
                </a:solidFill>
                <a:cs typeface="Arial" charset="0"/>
              </a:rPr>
              <a:t>Algorithm:</a:t>
            </a:r>
          </a:p>
          <a:p>
            <a:pPr marL="342900" indent="-342900"/>
            <a:endParaRPr lang="en-US" sz="900" dirty="0">
              <a:solidFill>
                <a:prstClr val="black"/>
              </a:solidFill>
              <a:cs typeface="Arial" charset="0"/>
            </a:endParaRPr>
          </a:p>
          <a:p>
            <a:pPr marL="342900" indent="-342900">
              <a:buFontTx/>
              <a:buAutoNum type="arabicPeriod"/>
            </a:pPr>
            <a:r>
              <a:rPr lang="en-US" sz="2000" dirty="0">
                <a:solidFill>
                  <a:prstClr val="black"/>
                </a:solidFill>
                <a:cs typeface="Arial" charset="0"/>
              </a:rPr>
              <a:t> </a:t>
            </a:r>
            <a:r>
              <a:rPr lang="en-US" sz="2000" b="1" dirty="0">
                <a:solidFill>
                  <a:prstClr val="black"/>
                </a:solidFill>
                <a:cs typeface="Arial" charset="0"/>
              </a:rPr>
              <a:t>Sample</a:t>
            </a:r>
            <a:r>
              <a:rPr lang="en-US" sz="2000" dirty="0">
                <a:solidFill>
                  <a:prstClr val="black"/>
                </a:solidFill>
                <a:cs typeface="Arial" charset="0"/>
              </a:rPr>
              <a:t> (randomly) the number of points required to fit the model (#=2)</a:t>
            </a:r>
          </a:p>
          <a:p>
            <a:pPr marL="342900" indent="-342900">
              <a:buFontTx/>
              <a:buAutoNum type="arabicPeriod"/>
            </a:pPr>
            <a:r>
              <a:rPr lang="en-US" sz="2000" dirty="0">
                <a:solidFill>
                  <a:prstClr val="black"/>
                </a:solidFill>
                <a:cs typeface="Arial" charset="0"/>
              </a:rPr>
              <a:t> </a:t>
            </a:r>
            <a:r>
              <a:rPr lang="en-US" sz="2000" b="1" dirty="0">
                <a:solidFill>
                  <a:prstClr val="black"/>
                </a:solidFill>
                <a:cs typeface="Arial" charset="0"/>
              </a:rPr>
              <a:t>Solve</a:t>
            </a:r>
            <a:r>
              <a:rPr lang="en-US" sz="2000" dirty="0">
                <a:solidFill>
                  <a:prstClr val="black"/>
                </a:solidFill>
                <a:cs typeface="Arial" charset="0"/>
              </a:rPr>
              <a:t> for model parameters using samples </a:t>
            </a:r>
          </a:p>
          <a:p>
            <a:pPr marL="342900" indent="-342900">
              <a:buFontTx/>
              <a:buAutoNum type="arabicPeriod"/>
            </a:pPr>
            <a:r>
              <a:rPr lang="en-US" sz="2000" dirty="0">
                <a:solidFill>
                  <a:prstClr val="black"/>
                </a:solidFill>
                <a:cs typeface="Arial" charset="0"/>
              </a:rPr>
              <a:t> </a:t>
            </a:r>
            <a:r>
              <a:rPr lang="en-US" sz="2000" b="1" dirty="0">
                <a:solidFill>
                  <a:prstClr val="black"/>
                </a:solidFill>
                <a:cs typeface="Arial" charset="0"/>
              </a:rPr>
              <a:t>Score</a:t>
            </a:r>
            <a:r>
              <a:rPr lang="en-US" sz="2000" dirty="0">
                <a:solidFill>
                  <a:prstClr val="black"/>
                </a:solidFill>
                <a:cs typeface="Arial" charset="0"/>
              </a:rPr>
              <a:t> by the fraction of inliers within a preset threshold of the model</a:t>
            </a:r>
          </a:p>
          <a:p>
            <a:pPr marL="342900" indent="-342900"/>
            <a:endParaRPr lang="en-US" sz="2000" b="1" dirty="0">
              <a:solidFill>
                <a:prstClr val="black"/>
              </a:solidFill>
              <a:cs typeface="Arial" charset="0"/>
            </a:endParaRPr>
          </a:p>
          <a:p>
            <a:pPr marL="342900" indent="-342900"/>
            <a:r>
              <a:rPr lang="en-US" sz="2000" b="1" dirty="0">
                <a:solidFill>
                  <a:prstClr val="black"/>
                </a:solidFill>
                <a:cs typeface="Arial" charset="0"/>
              </a:rPr>
              <a:t>Repeat</a:t>
            </a:r>
            <a:r>
              <a:rPr lang="en-US" sz="2000" dirty="0">
                <a:solidFill>
                  <a:prstClr val="black"/>
                </a:solidFill>
                <a:cs typeface="Arial" charset="0"/>
              </a:rPr>
              <a:t> 1-3 until the best model is found with high confidence</a:t>
            </a:r>
          </a:p>
        </p:txBody>
      </p:sp>
      <p:sp>
        <p:nvSpPr>
          <p:cNvPr id="34" name="TextBox 33"/>
          <p:cNvSpPr txBox="1"/>
          <p:nvPr/>
        </p:nvSpPr>
        <p:spPr>
          <a:xfrm>
            <a:off x="7098247" y="6550223"/>
            <a:ext cx="2045753" cy="307777"/>
          </a:xfrm>
          <a:prstGeom prst="rect">
            <a:avLst/>
          </a:prstGeom>
          <a:noFill/>
        </p:spPr>
        <p:txBody>
          <a:bodyPr wrap="none" rtlCol="0">
            <a:spAutoFit/>
          </a:bodyPr>
          <a:lstStyle/>
          <a:p>
            <a:r>
              <a:rPr lang="en-US" sz="1400" dirty="0">
                <a:solidFill>
                  <a:prstClr val="black">
                    <a:lumMod val="50000"/>
                    <a:lumOff val="50000"/>
                  </a:prstClr>
                </a:solidFill>
              </a:rPr>
              <a:t>Illustration by Savarese</a:t>
            </a:r>
          </a:p>
        </p:txBody>
      </p:sp>
      <p:sp>
        <p:nvSpPr>
          <p:cNvPr id="35" name="TextBox 34"/>
          <p:cNvSpPr txBox="1"/>
          <p:nvPr/>
        </p:nvSpPr>
        <p:spPr>
          <a:xfrm>
            <a:off x="304800" y="1143000"/>
            <a:ext cx="2393604" cy="400110"/>
          </a:xfrm>
          <a:prstGeom prst="rect">
            <a:avLst/>
          </a:prstGeom>
          <a:noFill/>
        </p:spPr>
        <p:txBody>
          <a:bodyPr wrap="none" rtlCol="0">
            <a:spAutoFit/>
          </a:bodyPr>
          <a:lstStyle/>
          <a:p>
            <a:r>
              <a:rPr lang="en-US" sz="2000" dirty="0">
                <a:solidFill>
                  <a:prstClr val="black"/>
                </a:solidFill>
              </a:rPr>
              <a:t>Line fitting example</a:t>
            </a:r>
          </a:p>
        </p:txBody>
      </p:sp>
    </p:spTree>
    <p:extLst>
      <p:ext uri="{BB962C8B-B14F-4D97-AF65-F5344CB8AC3E}">
        <p14:creationId xmlns:p14="http://schemas.microsoft.com/office/powerpoint/2010/main" val="31300995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Oval 2"/>
          <p:cNvSpPr>
            <a:spLocks noChangeArrowheads="1"/>
          </p:cNvSpPr>
          <p:nvPr/>
        </p:nvSpPr>
        <p:spPr bwMode="auto">
          <a:xfrm>
            <a:off x="5562600" y="19812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8483" name="Oval 3"/>
          <p:cNvSpPr>
            <a:spLocks noChangeArrowheads="1"/>
          </p:cNvSpPr>
          <p:nvPr/>
        </p:nvSpPr>
        <p:spPr bwMode="auto">
          <a:xfrm>
            <a:off x="4953000" y="16764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8484" name="Oval 4"/>
          <p:cNvSpPr>
            <a:spLocks noChangeArrowheads="1"/>
          </p:cNvSpPr>
          <p:nvPr/>
        </p:nvSpPr>
        <p:spPr bwMode="auto">
          <a:xfrm>
            <a:off x="6858000" y="2667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8485" name="Oval 5"/>
          <p:cNvSpPr>
            <a:spLocks noChangeArrowheads="1"/>
          </p:cNvSpPr>
          <p:nvPr/>
        </p:nvSpPr>
        <p:spPr bwMode="auto">
          <a:xfrm>
            <a:off x="6248400" y="25908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8486" name="Oval 6"/>
          <p:cNvSpPr>
            <a:spLocks noChangeArrowheads="1"/>
          </p:cNvSpPr>
          <p:nvPr/>
        </p:nvSpPr>
        <p:spPr bwMode="auto">
          <a:xfrm>
            <a:off x="3886200" y="2286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8487" name="Oval 7"/>
          <p:cNvSpPr>
            <a:spLocks noChangeArrowheads="1"/>
          </p:cNvSpPr>
          <p:nvPr/>
        </p:nvSpPr>
        <p:spPr bwMode="auto">
          <a:xfrm>
            <a:off x="4267200" y="2667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8488" name="Oval 8"/>
          <p:cNvSpPr>
            <a:spLocks noChangeArrowheads="1"/>
          </p:cNvSpPr>
          <p:nvPr/>
        </p:nvSpPr>
        <p:spPr bwMode="auto">
          <a:xfrm>
            <a:off x="3505200" y="3048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8489" name="Oval 9"/>
          <p:cNvSpPr>
            <a:spLocks noChangeArrowheads="1"/>
          </p:cNvSpPr>
          <p:nvPr/>
        </p:nvSpPr>
        <p:spPr bwMode="auto">
          <a:xfrm>
            <a:off x="5867400" y="6858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8490" name="Oval 10"/>
          <p:cNvSpPr>
            <a:spLocks noChangeArrowheads="1"/>
          </p:cNvSpPr>
          <p:nvPr/>
        </p:nvSpPr>
        <p:spPr bwMode="auto">
          <a:xfrm>
            <a:off x="6019800" y="12954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8491" name="Oval 11"/>
          <p:cNvSpPr>
            <a:spLocks noChangeArrowheads="1"/>
          </p:cNvSpPr>
          <p:nvPr/>
        </p:nvSpPr>
        <p:spPr bwMode="auto">
          <a:xfrm>
            <a:off x="4724400" y="22098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8492" name="Oval 12"/>
          <p:cNvSpPr>
            <a:spLocks noChangeArrowheads="1"/>
          </p:cNvSpPr>
          <p:nvPr/>
        </p:nvSpPr>
        <p:spPr bwMode="auto">
          <a:xfrm>
            <a:off x="4953000" y="16764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8493" name="Oval 13"/>
          <p:cNvSpPr>
            <a:spLocks noChangeArrowheads="1"/>
          </p:cNvSpPr>
          <p:nvPr/>
        </p:nvSpPr>
        <p:spPr bwMode="auto">
          <a:xfrm>
            <a:off x="6248400" y="2286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8494" name="Oval 14"/>
          <p:cNvSpPr>
            <a:spLocks noChangeArrowheads="1"/>
          </p:cNvSpPr>
          <p:nvPr/>
        </p:nvSpPr>
        <p:spPr bwMode="auto">
          <a:xfrm>
            <a:off x="5562600" y="1524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8495" name="Oval 15"/>
          <p:cNvSpPr>
            <a:spLocks noChangeArrowheads="1"/>
          </p:cNvSpPr>
          <p:nvPr/>
        </p:nvSpPr>
        <p:spPr bwMode="auto">
          <a:xfrm>
            <a:off x="5334000" y="13716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8496" name="Oval 16"/>
          <p:cNvSpPr>
            <a:spLocks noChangeArrowheads="1"/>
          </p:cNvSpPr>
          <p:nvPr/>
        </p:nvSpPr>
        <p:spPr bwMode="auto">
          <a:xfrm>
            <a:off x="6781800" y="2286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8497" name="Oval 17"/>
          <p:cNvSpPr>
            <a:spLocks noChangeArrowheads="1"/>
          </p:cNvSpPr>
          <p:nvPr/>
        </p:nvSpPr>
        <p:spPr bwMode="auto">
          <a:xfrm>
            <a:off x="6248400" y="9906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8498" name="Oval 18"/>
          <p:cNvSpPr>
            <a:spLocks noChangeArrowheads="1"/>
          </p:cNvSpPr>
          <p:nvPr/>
        </p:nvSpPr>
        <p:spPr bwMode="auto">
          <a:xfrm>
            <a:off x="6705600" y="6096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8499" name="Oval 19"/>
          <p:cNvSpPr>
            <a:spLocks noChangeArrowheads="1"/>
          </p:cNvSpPr>
          <p:nvPr/>
        </p:nvSpPr>
        <p:spPr bwMode="auto">
          <a:xfrm>
            <a:off x="4191000" y="4572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8501" name="Oval 21"/>
          <p:cNvSpPr>
            <a:spLocks noChangeArrowheads="1"/>
          </p:cNvSpPr>
          <p:nvPr/>
        </p:nvSpPr>
        <p:spPr bwMode="auto">
          <a:xfrm>
            <a:off x="5791200" y="29718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8502" name="Oval 22"/>
          <p:cNvSpPr>
            <a:spLocks noChangeArrowheads="1"/>
          </p:cNvSpPr>
          <p:nvPr/>
        </p:nvSpPr>
        <p:spPr bwMode="auto">
          <a:xfrm>
            <a:off x="5486400" y="35052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8504" name="Oval 24"/>
          <p:cNvSpPr>
            <a:spLocks noChangeArrowheads="1"/>
          </p:cNvSpPr>
          <p:nvPr/>
        </p:nvSpPr>
        <p:spPr bwMode="auto">
          <a:xfrm>
            <a:off x="4572000" y="762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8505" name="Oval 25"/>
          <p:cNvSpPr>
            <a:spLocks noChangeArrowheads="1"/>
          </p:cNvSpPr>
          <p:nvPr/>
        </p:nvSpPr>
        <p:spPr bwMode="auto">
          <a:xfrm>
            <a:off x="5562600" y="19812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8506" name="Oval 26"/>
          <p:cNvSpPr>
            <a:spLocks noChangeArrowheads="1"/>
          </p:cNvSpPr>
          <p:nvPr/>
        </p:nvSpPr>
        <p:spPr bwMode="auto">
          <a:xfrm>
            <a:off x="4953000" y="1676400"/>
            <a:ext cx="228600" cy="228600"/>
          </a:xfrm>
          <a:prstGeom prst="ellipse">
            <a:avLst/>
          </a:prstGeom>
          <a:solidFill>
            <a:srgbClr val="00FF00"/>
          </a:solidFill>
          <a:ln w="50800" algn="ctr">
            <a:noFill/>
            <a:round/>
            <a:headEnd/>
            <a:tailEnd/>
          </a:ln>
          <a:effectLst/>
        </p:spPr>
        <p:txBody>
          <a:bodyPr wrap="none" anchor="ctr">
            <a:spAutoFit/>
          </a:bodyPr>
          <a:lstStyle/>
          <a:p>
            <a:endParaRPr lang="en-US">
              <a:solidFill>
                <a:prstClr val="black"/>
              </a:solidFill>
            </a:endParaRPr>
          </a:p>
        </p:txBody>
      </p:sp>
      <p:sp>
        <p:nvSpPr>
          <p:cNvPr id="148509" name="Oval 29"/>
          <p:cNvSpPr>
            <a:spLocks noChangeArrowheads="1"/>
          </p:cNvSpPr>
          <p:nvPr/>
        </p:nvSpPr>
        <p:spPr bwMode="auto">
          <a:xfrm>
            <a:off x="5562600" y="1981200"/>
            <a:ext cx="228600" cy="228600"/>
          </a:xfrm>
          <a:prstGeom prst="ellipse">
            <a:avLst/>
          </a:prstGeom>
          <a:solidFill>
            <a:srgbClr val="00FF00"/>
          </a:solidFill>
          <a:ln w="50800" algn="ctr">
            <a:noFill/>
            <a:round/>
            <a:headEnd/>
            <a:tailEnd/>
          </a:ln>
          <a:effectLst/>
        </p:spPr>
        <p:txBody>
          <a:bodyPr wrap="none" anchor="ctr">
            <a:spAutoFit/>
          </a:bodyPr>
          <a:lstStyle/>
          <a:p>
            <a:endParaRPr lang="en-US">
              <a:solidFill>
                <a:prstClr val="black"/>
              </a:solidFill>
            </a:endParaRPr>
          </a:p>
        </p:txBody>
      </p:sp>
      <p:sp>
        <p:nvSpPr>
          <p:cNvPr id="148513" name="Rectangle 33"/>
          <p:cNvSpPr>
            <a:spLocks noChangeArrowheads="1"/>
          </p:cNvSpPr>
          <p:nvPr/>
        </p:nvSpPr>
        <p:spPr bwMode="auto">
          <a:xfrm>
            <a:off x="204788" y="179388"/>
            <a:ext cx="1589087" cy="519112"/>
          </a:xfrm>
          <a:prstGeom prst="rect">
            <a:avLst/>
          </a:prstGeom>
          <a:noFill/>
          <a:ln w="25400" algn="ctr">
            <a:noFill/>
            <a:miter lim="800000"/>
            <a:headEnd/>
            <a:tailEnd/>
          </a:ln>
          <a:effectLst/>
        </p:spPr>
        <p:txBody>
          <a:bodyPr wrap="none">
            <a:spAutoFit/>
          </a:bodyPr>
          <a:lstStyle/>
          <a:p>
            <a:pPr algn="ctr"/>
            <a:r>
              <a:rPr lang="en-US" sz="2800">
                <a:solidFill>
                  <a:prstClr val="black"/>
                </a:solidFill>
              </a:rPr>
              <a:t>RANSAC</a:t>
            </a:r>
          </a:p>
        </p:txBody>
      </p:sp>
      <p:sp>
        <p:nvSpPr>
          <p:cNvPr id="148514" name="Line 34"/>
          <p:cNvSpPr>
            <a:spLocks noChangeShapeType="1"/>
          </p:cNvSpPr>
          <p:nvPr/>
        </p:nvSpPr>
        <p:spPr bwMode="auto">
          <a:xfrm>
            <a:off x="3657600" y="990600"/>
            <a:ext cx="4267200" cy="2286000"/>
          </a:xfrm>
          <a:prstGeom prst="line">
            <a:avLst/>
          </a:prstGeom>
          <a:noFill/>
          <a:ln w="50800">
            <a:solidFill>
              <a:srgbClr val="000000"/>
            </a:solidFill>
            <a:round/>
            <a:headEnd/>
            <a:tailEnd/>
          </a:ln>
          <a:effectLst/>
        </p:spPr>
        <p:txBody>
          <a:bodyPr anchor="ctr">
            <a:spAutoFit/>
          </a:bodyPr>
          <a:lstStyle/>
          <a:p>
            <a:endParaRPr lang="en-US">
              <a:solidFill>
                <a:prstClr val="black"/>
              </a:solidFill>
            </a:endParaRPr>
          </a:p>
        </p:txBody>
      </p:sp>
      <p:sp>
        <p:nvSpPr>
          <p:cNvPr id="34" name="Text Box 40"/>
          <p:cNvSpPr txBox="1">
            <a:spLocks noChangeArrowheads="1"/>
          </p:cNvSpPr>
          <p:nvPr/>
        </p:nvSpPr>
        <p:spPr bwMode="auto">
          <a:xfrm>
            <a:off x="6461125" y="4537075"/>
            <a:ext cx="184150" cy="457200"/>
          </a:xfrm>
          <a:prstGeom prst="rect">
            <a:avLst/>
          </a:prstGeom>
          <a:noFill/>
          <a:ln w="25400" algn="ctr">
            <a:noFill/>
            <a:miter lim="800000"/>
            <a:headEnd/>
            <a:tailEnd/>
          </a:ln>
          <a:effectLst/>
        </p:spPr>
        <p:txBody>
          <a:bodyPr wrap="none">
            <a:spAutoFit/>
          </a:bodyPr>
          <a:lstStyle/>
          <a:p>
            <a:pPr algn="ctr"/>
            <a:endParaRPr lang="en-US" sz="2400">
              <a:solidFill>
                <a:prstClr val="black"/>
              </a:solidFill>
            </a:endParaRPr>
          </a:p>
        </p:txBody>
      </p:sp>
      <p:sp>
        <p:nvSpPr>
          <p:cNvPr id="35" name="Rectangle 45"/>
          <p:cNvSpPr>
            <a:spLocks noChangeArrowheads="1"/>
          </p:cNvSpPr>
          <p:nvPr/>
        </p:nvSpPr>
        <p:spPr bwMode="auto">
          <a:xfrm>
            <a:off x="152400" y="4849482"/>
            <a:ext cx="8610600" cy="373812"/>
          </a:xfrm>
          <a:prstGeom prst="rect">
            <a:avLst/>
          </a:prstGeom>
          <a:noFill/>
          <a:ln w="25400">
            <a:solidFill>
              <a:srgbClr val="FF0000"/>
            </a:solidFill>
            <a:miter lim="800000"/>
            <a:headEnd/>
            <a:tailEnd/>
          </a:ln>
          <a:effectLst/>
        </p:spPr>
        <p:txBody>
          <a:bodyPr wrap="none" anchor="ctr"/>
          <a:lstStyle/>
          <a:p>
            <a:endParaRPr lang="en-US">
              <a:solidFill>
                <a:prstClr val="black"/>
              </a:solidFill>
            </a:endParaRPr>
          </a:p>
        </p:txBody>
      </p:sp>
      <p:sp>
        <p:nvSpPr>
          <p:cNvPr id="36" name="Text Box 35"/>
          <p:cNvSpPr txBox="1">
            <a:spLocks noChangeArrowheads="1"/>
          </p:cNvSpPr>
          <p:nvPr/>
        </p:nvSpPr>
        <p:spPr bwMode="auto">
          <a:xfrm>
            <a:off x="152400" y="4038600"/>
            <a:ext cx="8610600" cy="2139047"/>
          </a:xfrm>
          <a:prstGeom prst="rect">
            <a:avLst/>
          </a:prstGeom>
          <a:noFill/>
          <a:ln w="9525">
            <a:noFill/>
            <a:miter lim="800000"/>
            <a:headEnd/>
            <a:tailEnd/>
          </a:ln>
          <a:effectLst/>
        </p:spPr>
        <p:txBody>
          <a:bodyPr>
            <a:spAutoFit/>
          </a:bodyPr>
          <a:lstStyle/>
          <a:p>
            <a:pPr marL="342900" indent="-342900"/>
            <a:r>
              <a:rPr lang="en-US" sz="2400" dirty="0">
                <a:solidFill>
                  <a:prstClr val="black"/>
                </a:solidFill>
                <a:cs typeface="Arial" charset="0"/>
              </a:rPr>
              <a:t>Algorithm:</a:t>
            </a:r>
          </a:p>
          <a:p>
            <a:pPr marL="342900" indent="-342900"/>
            <a:endParaRPr lang="en-US" sz="900" dirty="0">
              <a:solidFill>
                <a:prstClr val="black"/>
              </a:solidFill>
              <a:cs typeface="Arial" charset="0"/>
            </a:endParaRPr>
          </a:p>
          <a:p>
            <a:pPr marL="342900" indent="-342900">
              <a:buFontTx/>
              <a:buAutoNum type="arabicPeriod"/>
            </a:pPr>
            <a:r>
              <a:rPr lang="en-US" sz="2000" dirty="0">
                <a:solidFill>
                  <a:prstClr val="black"/>
                </a:solidFill>
                <a:cs typeface="Arial" charset="0"/>
              </a:rPr>
              <a:t> </a:t>
            </a:r>
            <a:r>
              <a:rPr lang="en-US" sz="2000" b="1" dirty="0">
                <a:solidFill>
                  <a:prstClr val="black"/>
                </a:solidFill>
                <a:cs typeface="Arial" charset="0"/>
              </a:rPr>
              <a:t>Sample</a:t>
            </a:r>
            <a:r>
              <a:rPr lang="en-US" sz="2000" dirty="0">
                <a:solidFill>
                  <a:prstClr val="black"/>
                </a:solidFill>
                <a:cs typeface="Arial" charset="0"/>
              </a:rPr>
              <a:t> (randomly) the number of points required to fit the model (#=2)</a:t>
            </a:r>
          </a:p>
          <a:p>
            <a:pPr marL="342900" indent="-342900">
              <a:buFontTx/>
              <a:buAutoNum type="arabicPeriod"/>
            </a:pPr>
            <a:r>
              <a:rPr lang="en-US" sz="2000" dirty="0">
                <a:solidFill>
                  <a:prstClr val="black"/>
                </a:solidFill>
                <a:cs typeface="Arial" charset="0"/>
              </a:rPr>
              <a:t> </a:t>
            </a:r>
            <a:r>
              <a:rPr lang="en-US" sz="2000" b="1" dirty="0">
                <a:solidFill>
                  <a:prstClr val="black"/>
                </a:solidFill>
                <a:cs typeface="Arial" charset="0"/>
              </a:rPr>
              <a:t>Solve</a:t>
            </a:r>
            <a:r>
              <a:rPr lang="en-US" sz="2000" dirty="0">
                <a:solidFill>
                  <a:prstClr val="black"/>
                </a:solidFill>
                <a:cs typeface="Arial" charset="0"/>
              </a:rPr>
              <a:t> for model parameters using samples </a:t>
            </a:r>
          </a:p>
          <a:p>
            <a:pPr marL="342900" indent="-342900">
              <a:buFontTx/>
              <a:buAutoNum type="arabicPeriod"/>
            </a:pPr>
            <a:r>
              <a:rPr lang="en-US" sz="2000" dirty="0">
                <a:solidFill>
                  <a:prstClr val="black"/>
                </a:solidFill>
                <a:cs typeface="Arial" charset="0"/>
              </a:rPr>
              <a:t> </a:t>
            </a:r>
            <a:r>
              <a:rPr lang="en-US" sz="2000" b="1" dirty="0">
                <a:solidFill>
                  <a:prstClr val="black"/>
                </a:solidFill>
                <a:cs typeface="Arial" charset="0"/>
              </a:rPr>
              <a:t>Score</a:t>
            </a:r>
            <a:r>
              <a:rPr lang="en-US" sz="2000" dirty="0">
                <a:solidFill>
                  <a:prstClr val="black"/>
                </a:solidFill>
                <a:cs typeface="Arial" charset="0"/>
              </a:rPr>
              <a:t> by the fraction of inliers within a preset threshold of the model</a:t>
            </a:r>
          </a:p>
          <a:p>
            <a:pPr marL="342900" indent="-342900"/>
            <a:endParaRPr lang="en-US" sz="2000" b="1" dirty="0">
              <a:solidFill>
                <a:prstClr val="black"/>
              </a:solidFill>
              <a:cs typeface="Arial" charset="0"/>
            </a:endParaRPr>
          </a:p>
          <a:p>
            <a:pPr marL="342900" indent="-342900"/>
            <a:r>
              <a:rPr lang="en-US" sz="2000" b="1" dirty="0">
                <a:solidFill>
                  <a:prstClr val="black"/>
                </a:solidFill>
                <a:cs typeface="Arial" charset="0"/>
              </a:rPr>
              <a:t>Repeat</a:t>
            </a:r>
            <a:r>
              <a:rPr lang="en-US" sz="2000" dirty="0">
                <a:solidFill>
                  <a:prstClr val="black"/>
                </a:solidFill>
                <a:cs typeface="Arial" charset="0"/>
              </a:rPr>
              <a:t> 1-3 until the best model is found with high confidence</a:t>
            </a:r>
          </a:p>
        </p:txBody>
      </p:sp>
      <p:sp>
        <p:nvSpPr>
          <p:cNvPr id="38" name="TextBox 37"/>
          <p:cNvSpPr txBox="1"/>
          <p:nvPr/>
        </p:nvSpPr>
        <p:spPr>
          <a:xfrm>
            <a:off x="304800" y="1143000"/>
            <a:ext cx="2393604" cy="400110"/>
          </a:xfrm>
          <a:prstGeom prst="rect">
            <a:avLst/>
          </a:prstGeom>
          <a:noFill/>
        </p:spPr>
        <p:txBody>
          <a:bodyPr wrap="none" rtlCol="0">
            <a:spAutoFit/>
          </a:bodyPr>
          <a:lstStyle/>
          <a:p>
            <a:r>
              <a:rPr lang="en-US" sz="2000" dirty="0">
                <a:solidFill>
                  <a:prstClr val="black"/>
                </a:solidFill>
              </a:rPr>
              <a:t>Line fitting example</a:t>
            </a:r>
          </a:p>
        </p:txBody>
      </p:sp>
    </p:spTree>
    <p:extLst>
      <p:ext uri="{BB962C8B-B14F-4D97-AF65-F5344CB8AC3E}">
        <p14:creationId xmlns:p14="http://schemas.microsoft.com/office/powerpoint/2010/main" val="500458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Oval 2"/>
          <p:cNvSpPr>
            <a:spLocks noChangeArrowheads="1"/>
          </p:cNvSpPr>
          <p:nvPr/>
        </p:nvSpPr>
        <p:spPr bwMode="auto">
          <a:xfrm>
            <a:off x="5562600" y="19812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50531" name="Oval 3"/>
          <p:cNvSpPr>
            <a:spLocks noChangeArrowheads="1"/>
          </p:cNvSpPr>
          <p:nvPr/>
        </p:nvSpPr>
        <p:spPr bwMode="auto">
          <a:xfrm>
            <a:off x="4953000" y="16764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50532" name="Oval 4"/>
          <p:cNvSpPr>
            <a:spLocks noChangeArrowheads="1"/>
          </p:cNvSpPr>
          <p:nvPr/>
        </p:nvSpPr>
        <p:spPr bwMode="auto">
          <a:xfrm>
            <a:off x="6858000" y="2667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50533" name="Oval 5"/>
          <p:cNvSpPr>
            <a:spLocks noChangeArrowheads="1"/>
          </p:cNvSpPr>
          <p:nvPr/>
        </p:nvSpPr>
        <p:spPr bwMode="auto">
          <a:xfrm>
            <a:off x="6248400" y="25908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50534" name="Oval 6"/>
          <p:cNvSpPr>
            <a:spLocks noChangeArrowheads="1"/>
          </p:cNvSpPr>
          <p:nvPr/>
        </p:nvSpPr>
        <p:spPr bwMode="auto">
          <a:xfrm>
            <a:off x="3886200" y="2286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50535" name="Oval 7"/>
          <p:cNvSpPr>
            <a:spLocks noChangeArrowheads="1"/>
          </p:cNvSpPr>
          <p:nvPr/>
        </p:nvSpPr>
        <p:spPr bwMode="auto">
          <a:xfrm>
            <a:off x="4267200" y="2667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50536" name="Oval 8"/>
          <p:cNvSpPr>
            <a:spLocks noChangeArrowheads="1"/>
          </p:cNvSpPr>
          <p:nvPr/>
        </p:nvSpPr>
        <p:spPr bwMode="auto">
          <a:xfrm>
            <a:off x="3505200" y="3048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50537" name="Oval 9"/>
          <p:cNvSpPr>
            <a:spLocks noChangeArrowheads="1"/>
          </p:cNvSpPr>
          <p:nvPr/>
        </p:nvSpPr>
        <p:spPr bwMode="auto">
          <a:xfrm>
            <a:off x="5867400" y="6858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50538" name="Oval 10"/>
          <p:cNvSpPr>
            <a:spLocks noChangeArrowheads="1"/>
          </p:cNvSpPr>
          <p:nvPr/>
        </p:nvSpPr>
        <p:spPr bwMode="auto">
          <a:xfrm>
            <a:off x="6019800" y="12954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50539" name="Oval 11"/>
          <p:cNvSpPr>
            <a:spLocks noChangeArrowheads="1"/>
          </p:cNvSpPr>
          <p:nvPr/>
        </p:nvSpPr>
        <p:spPr bwMode="auto">
          <a:xfrm>
            <a:off x="4724400" y="22098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50540" name="Oval 12"/>
          <p:cNvSpPr>
            <a:spLocks noChangeArrowheads="1"/>
          </p:cNvSpPr>
          <p:nvPr/>
        </p:nvSpPr>
        <p:spPr bwMode="auto">
          <a:xfrm>
            <a:off x="4953000" y="16764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50541" name="Oval 13"/>
          <p:cNvSpPr>
            <a:spLocks noChangeArrowheads="1"/>
          </p:cNvSpPr>
          <p:nvPr/>
        </p:nvSpPr>
        <p:spPr bwMode="auto">
          <a:xfrm>
            <a:off x="6248400" y="2286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50542" name="Oval 14"/>
          <p:cNvSpPr>
            <a:spLocks noChangeArrowheads="1"/>
          </p:cNvSpPr>
          <p:nvPr/>
        </p:nvSpPr>
        <p:spPr bwMode="auto">
          <a:xfrm>
            <a:off x="5562600" y="1524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50543" name="Oval 15"/>
          <p:cNvSpPr>
            <a:spLocks noChangeArrowheads="1"/>
          </p:cNvSpPr>
          <p:nvPr/>
        </p:nvSpPr>
        <p:spPr bwMode="auto">
          <a:xfrm>
            <a:off x="5334000" y="13716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50544" name="Oval 16"/>
          <p:cNvSpPr>
            <a:spLocks noChangeArrowheads="1"/>
          </p:cNvSpPr>
          <p:nvPr/>
        </p:nvSpPr>
        <p:spPr bwMode="auto">
          <a:xfrm>
            <a:off x="6781800" y="2286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50545" name="Oval 17"/>
          <p:cNvSpPr>
            <a:spLocks noChangeArrowheads="1"/>
          </p:cNvSpPr>
          <p:nvPr/>
        </p:nvSpPr>
        <p:spPr bwMode="auto">
          <a:xfrm>
            <a:off x="6248400" y="9906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50546" name="Oval 18"/>
          <p:cNvSpPr>
            <a:spLocks noChangeArrowheads="1"/>
          </p:cNvSpPr>
          <p:nvPr/>
        </p:nvSpPr>
        <p:spPr bwMode="auto">
          <a:xfrm>
            <a:off x="6705600" y="6096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50547" name="Oval 19"/>
          <p:cNvSpPr>
            <a:spLocks noChangeArrowheads="1"/>
          </p:cNvSpPr>
          <p:nvPr/>
        </p:nvSpPr>
        <p:spPr bwMode="auto">
          <a:xfrm>
            <a:off x="4191000" y="4572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50548" name="Oval 20"/>
          <p:cNvSpPr>
            <a:spLocks noChangeArrowheads="1"/>
          </p:cNvSpPr>
          <p:nvPr/>
        </p:nvSpPr>
        <p:spPr bwMode="auto">
          <a:xfrm>
            <a:off x="6858000" y="2667000"/>
            <a:ext cx="228600" cy="228600"/>
          </a:xfrm>
          <a:prstGeom prst="ellipse">
            <a:avLst/>
          </a:prstGeom>
          <a:solidFill>
            <a:srgbClr val="3366FF"/>
          </a:solidFill>
          <a:ln w="50800" algn="ctr">
            <a:solidFill>
              <a:srgbClr val="3366FF"/>
            </a:solidFill>
            <a:round/>
            <a:headEnd/>
            <a:tailEnd/>
          </a:ln>
          <a:effectLst/>
        </p:spPr>
        <p:txBody>
          <a:bodyPr wrap="none" anchor="ctr">
            <a:spAutoFit/>
          </a:bodyPr>
          <a:lstStyle/>
          <a:p>
            <a:endParaRPr lang="en-US">
              <a:solidFill>
                <a:prstClr val="black"/>
              </a:solidFill>
            </a:endParaRPr>
          </a:p>
        </p:txBody>
      </p:sp>
      <p:sp>
        <p:nvSpPr>
          <p:cNvPr id="150549" name="Oval 21"/>
          <p:cNvSpPr>
            <a:spLocks noChangeArrowheads="1"/>
          </p:cNvSpPr>
          <p:nvPr/>
        </p:nvSpPr>
        <p:spPr bwMode="auto">
          <a:xfrm>
            <a:off x="5791200" y="29718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50550" name="Oval 22"/>
          <p:cNvSpPr>
            <a:spLocks noChangeArrowheads="1"/>
          </p:cNvSpPr>
          <p:nvPr/>
        </p:nvSpPr>
        <p:spPr bwMode="auto">
          <a:xfrm>
            <a:off x="5486400" y="35052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50551" name="Oval 23"/>
          <p:cNvSpPr>
            <a:spLocks noChangeArrowheads="1"/>
          </p:cNvSpPr>
          <p:nvPr/>
        </p:nvSpPr>
        <p:spPr bwMode="auto">
          <a:xfrm>
            <a:off x="6248400" y="2590800"/>
            <a:ext cx="228600" cy="228600"/>
          </a:xfrm>
          <a:prstGeom prst="ellipse">
            <a:avLst/>
          </a:prstGeom>
          <a:solidFill>
            <a:srgbClr val="3366FF"/>
          </a:solidFill>
          <a:ln w="50800" algn="ctr">
            <a:solidFill>
              <a:srgbClr val="3366FF"/>
            </a:solidFill>
            <a:round/>
            <a:headEnd/>
            <a:tailEnd/>
          </a:ln>
          <a:effectLst/>
        </p:spPr>
        <p:txBody>
          <a:bodyPr wrap="none" anchor="ctr">
            <a:spAutoFit/>
          </a:bodyPr>
          <a:lstStyle/>
          <a:p>
            <a:endParaRPr lang="en-US">
              <a:solidFill>
                <a:prstClr val="black"/>
              </a:solidFill>
            </a:endParaRPr>
          </a:p>
        </p:txBody>
      </p:sp>
      <p:sp>
        <p:nvSpPr>
          <p:cNvPr id="150552" name="Oval 24"/>
          <p:cNvSpPr>
            <a:spLocks noChangeArrowheads="1"/>
          </p:cNvSpPr>
          <p:nvPr/>
        </p:nvSpPr>
        <p:spPr bwMode="auto">
          <a:xfrm>
            <a:off x="4572000" y="762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50553" name="Oval 25"/>
          <p:cNvSpPr>
            <a:spLocks noChangeArrowheads="1"/>
          </p:cNvSpPr>
          <p:nvPr/>
        </p:nvSpPr>
        <p:spPr bwMode="auto">
          <a:xfrm>
            <a:off x="5562600" y="19812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50554" name="Oval 26"/>
          <p:cNvSpPr>
            <a:spLocks noChangeArrowheads="1"/>
          </p:cNvSpPr>
          <p:nvPr/>
        </p:nvSpPr>
        <p:spPr bwMode="auto">
          <a:xfrm>
            <a:off x="4953000" y="1676400"/>
            <a:ext cx="228600" cy="228600"/>
          </a:xfrm>
          <a:prstGeom prst="ellipse">
            <a:avLst/>
          </a:prstGeom>
          <a:solidFill>
            <a:srgbClr val="00FF00"/>
          </a:solidFill>
          <a:ln w="50800" algn="ctr">
            <a:noFill/>
            <a:round/>
            <a:headEnd/>
            <a:tailEnd/>
          </a:ln>
          <a:effectLst/>
        </p:spPr>
        <p:txBody>
          <a:bodyPr wrap="none" anchor="ctr">
            <a:spAutoFit/>
          </a:bodyPr>
          <a:lstStyle/>
          <a:p>
            <a:endParaRPr lang="en-US">
              <a:solidFill>
                <a:prstClr val="black"/>
              </a:solidFill>
            </a:endParaRPr>
          </a:p>
        </p:txBody>
      </p:sp>
      <p:sp>
        <p:nvSpPr>
          <p:cNvPr id="150555" name="Oval 27"/>
          <p:cNvSpPr>
            <a:spLocks noChangeArrowheads="1"/>
          </p:cNvSpPr>
          <p:nvPr/>
        </p:nvSpPr>
        <p:spPr bwMode="auto">
          <a:xfrm>
            <a:off x="5562600" y="1524000"/>
            <a:ext cx="228600" cy="228600"/>
          </a:xfrm>
          <a:prstGeom prst="ellipse">
            <a:avLst/>
          </a:prstGeom>
          <a:solidFill>
            <a:srgbClr val="3366FF"/>
          </a:solidFill>
          <a:ln w="50800" algn="ctr">
            <a:solidFill>
              <a:srgbClr val="3366FF"/>
            </a:solidFill>
            <a:round/>
            <a:headEnd/>
            <a:tailEnd/>
          </a:ln>
          <a:effectLst/>
        </p:spPr>
        <p:txBody>
          <a:bodyPr wrap="none" anchor="ctr">
            <a:spAutoFit/>
          </a:bodyPr>
          <a:lstStyle/>
          <a:p>
            <a:endParaRPr lang="en-US">
              <a:solidFill>
                <a:prstClr val="black"/>
              </a:solidFill>
            </a:endParaRPr>
          </a:p>
        </p:txBody>
      </p:sp>
      <p:sp>
        <p:nvSpPr>
          <p:cNvPr id="150556" name="Oval 28"/>
          <p:cNvSpPr>
            <a:spLocks noChangeArrowheads="1"/>
          </p:cNvSpPr>
          <p:nvPr/>
        </p:nvSpPr>
        <p:spPr bwMode="auto">
          <a:xfrm>
            <a:off x="5334000" y="1371600"/>
            <a:ext cx="228600" cy="228600"/>
          </a:xfrm>
          <a:prstGeom prst="ellipse">
            <a:avLst/>
          </a:prstGeom>
          <a:solidFill>
            <a:srgbClr val="3366FF"/>
          </a:solidFill>
          <a:ln w="50800" algn="ctr">
            <a:solidFill>
              <a:srgbClr val="3366FF"/>
            </a:solidFill>
            <a:round/>
            <a:headEnd/>
            <a:tailEnd/>
          </a:ln>
          <a:effectLst/>
        </p:spPr>
        <p:txBody>
          <a:bodyPr wrap="none" anchor="ctr">
            <a:spAutoFit/>
          </a:bodyPr>
          <a:lstStyle/>
          <a:p>
            <a:endParaRPr lang="en-US">
              <a:solidFill>
                <a:prstClr val="black"/>
              </a:solidFill>
            </a:endParaRPr>
          </a:p>
        </p:txBody>
      </p:sp>
      <p:sp>
        <p:nvSpPr>
          <p:cNvPr id="150557" name="Oval 29"/>
          <p:cNvSpPr>
            <a:spLocks noChangeArrowheads="1"/>
          </p:cNvSpPr>
          <p:nvPr/>
        </p:nvSpPr>
        <p:spPr bwMode="auto">
          <a:xfrm>
            <a:off x="5562600" y="1981200"/>
            <a:ext cx="228600" cy="228600"/>
          </a:xfrm>
          <a:prstGeom prst="ellipse">
            <a:avLst/>
          </a:prstGeom>
          <a:solidFill>
            <a:srgbClr val="00FF00"/>
          </a:solidFill>
          <a:ln w="50800" algn="ctr">
            <a:noFill/>
            <a:round/>
            <a:headEnd/>
            <a:tailEnd/>
          </a:ln>
          <a:effectLst/>
        </p:spPr>
        <p:txBody>
          <a:bodyPr wrap="none" anchor="ctr">
            <a:spAutoFit/>
          </a:bodyPr>
          <a:lstStyle/>
          <a:p>
            <a:endParaRPr lang="en-US">
              <a:solidFill>
                <a:prstClr val="black"/>
              </a:solidFill>
            </a:endParaRPr>
          </a:p>
        </p:txBody>
      </p:sp>
      <p:sp>
        <p:nvSpPr>
          <p:cNvPr id="150558" name="Line 30"/>
          <p:cNvSpPr>
            <a:spLocks noChangeShapeType="1"/>
          </p:cNvSpPr>
          <p:nvPr/>
        </p:nvSpPr>
        <p:spPr bwMode="auto">
          <a:xfrm flipH="1">
            <a:off x="7315200" y="3124200"/>
            <a:ext cx="228600" cy="381000"/>
          </a:xfrm>
          <a:prstGeom prst="line">
            <a:avLst/>
          </a:prstGeom>
          <a:noFill/>
          <a:ln w="50800">
            <a:solidFill>
              <a:schemeClr val="tx1"/>
            </a:solidFill>
            <a:prstDash val="sysDot"/>
            <a:round/>
            <a:headEnd type="triangle" w="med" len="med"/>
            <a:tailEnd type="triangle" w="med" len="med"/>
          </a:ln>
          <a:effectLst/>
        </p:spPr>
        <p:txBody>
          <a:bodyPr anchor="ctr">
            <a:spAutoFit/>
          </a:bodyPr>
          <a:lstStyle/>
          <a:p>
            <a:endParaRPr lang="en-US">
              <a:solidFill>
                <a:prstClr val="black"/>
              </a:solidFill>
            </a:endParaRPr>
          </a:p>
        </p:txBody>
      </p:sp>
      <p:graphicFrame>
        <p:nvGraphicFramePr>
          <p:cNvPr id="150559" name="Object 31"/>
          <p:cNvGraphicFramePr>
            <a:graphicFrameLocks noChangeAspect="1"/>
          </p:cNvGraphicFramePr>
          <p:nvPr/>
        </p:nvGraphicFramePr>
        <p:xfrm>
          <a:off x="7848600" y="2819400"/>
          <a:ext cx="328613" cy="417513"/>
        </p:xfrm>
        <a:graphic>
          <a:graphicData uri="http://schemas.openxmlformats.org/presentationml/2006/ole">
            <mc:AlternateContent xmlns:mc="http://schemas.openxmlformats.org/markup-compatibility/2006">
              <mc:Choice xmlns:v="urn:schemas-microsoft-com:vml" Requires="v">
                <p:oleObj spid="_x0000_s4240" name="Equation" r:id="rId4" imgW="139680" imgH="177480" progId="Equation.3">
                  <p:embed/>
                </p:oleObj>
              </mc:Choice>
              <mc:Fallback>
                <p:oleObj name="Equation" r:id="rId4" imgW="13968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600" y="2819400"/>
                        <a:ext cx="328613" cy="4175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50560" name="Line 32"/>
          <p:cNvSpPr>
            <a:spLocks noChangeShapeType="1"/>
          </p:cNvSpPr>
          <p:nvPr/>
        </p:nvSpPr>
        <p:spPr bwMode="auto">
          <a:xfrm flipH="1">
            <a:off x="7620000" y="2667000"/>
            <a:ext cx="228600" cy="381000"/>
          </a:xfrm>
          <a:prstGeom prst="line">
            <a:avLst/>
          </a:prstGeom>
          <a:noFill/>
          <a:ln w="50800">
            <a:solidFill>
              <a:schemeClr val="tx1"/>
            </a:solidFill>
            <a:prstDash val="sysDot"/>
            <a:round/>
            <a:headEnd type="triangle" w="med" len="med"/>
            <a:tailEnd type="triangle" w="med" len="med"/>
          </a:ln>
          <a:effectLst/>
        </p:spPr>
        <p:txBody>
          <a:bodyPr anchor="ctr">
            <a:spAutoFit/>
          </a:bodyPr>
          <a:lstStyle/>
          <a:p>
            <a:endParaRPr lang="en-US">
              <a:solidFill>
                <a:prstClr val="black"/>
              </a:solidFill>
            </a:endParaRPr>
          </a:p>
        </p:txBody>
      </p:sp>
      <p:sp>
        <p:nvSpPr>
          <p:cNvPr id="150561" name="Rectangle 33"/>
          <p:cNvSpPr>
            <a:spLocks noChangeArrowheads="1"/>
          </p:cNvSpPr>
          <p:nvPr/>
        </p:nvSpPr>
        <p:spPr bwMode="auto">
          <a:xfrm>
            <a:off x="204788" y="179388"/>
            <a:ext cx="1589087" cy="519112"/>
          </a:xfrm>
          <a:prstGeom prst="rect">
            <a:avLst/>
          </a:prstGeom>
          <a:noFill/>
          <a:ln w="25400" algn="ctr">
            <a:noFill/>
            <a:miter lim="800000"/>
            <a:headEnd/>
            <a:tailEnd/>
          </a:ln>
          <a:effectLst/>
        </p:spPr>
        <p:txBody>
          <a:bodyPr wrap="none">
            <a:spAutoFit/>
          </a:bodyPr>
          <a:lstStyle/>
          <a:p>
            <a:pPr algn="ctr"/>
            <a:r>
              <a:rPr lang="en-US" sz="2800">
                <a:solidFill>
                  <a:prstClr val="black"/>
                </a:solidFill>
              </a:rPr>
              <a:t>RANSAC</a:t>
            </a:r>
          </a:p>
        </p:txBody>
      </p:sp>
      <p:sp>
        <p:nvSpPr>
          <p:cNvPr id="150562" name="Line 34"/>
          <p:cNvSpPr>
            <a:spLocks noChangeShapeType="1"/>
          </p:cNvSpPr>
          <p:nvPr/>
        </p:nvSpPr>
        <p:spPr bwMode="auto">
          <a:xfrm>
            <a:off x="3657600" y="990600"/>
            <a:ext cx="4267200" cy="2286000"/>
          </a:xfrm>
          <a:prstGeom prst="line">
            <a:avLst/>
          </a:prstGeom>
          <a:noFill/>
          <a:ln w="50800">
            <a:solidFill>
              <a:srgbClr val="000000"/>
            </a:solidFill>
            <a:round/>
            <a:headEnd/>
            <a:tailEnd/>
          </a:ln>
          <a:effectLst/>
        </p:spPr>
        <p:txBody>
          <a:bodyPr anchor="ctr">
            <a:spAutoFit/>
          </a:bodyPr>
          <a:lstStyle/>
          <a:p>
            <a:endParaRPr lang="en-US">
              <a:solidFill>
                <a:prstClr val="black"/>
              </a:solidFill>
            </a:endParaRPr>
          </a:p>
        </p:txBody>
      </p:sp>
      <p:sp>
        <p:nvSpPr>
          <p:cNvPr id="150564" name="Line 36"/>
          <p:cNvSpPr>
            <a:spLocks noChangeShapeType="1"/>
          </p:cNvSpPr>
          <p:nvPr/>
        </p:nvSpPr>
        <p:spPr bwMode="auto">
          <a:xfrm>
            <a:off x="3962400" y="533400"/>
            <a:ext cx="4267200" cy="2286000"/>
          </a:xfrm>
          <a:prstGeom prst="line">
            <a:avLst/>
          </a:prstGeom>
          <a:noFill/>
          <a:ln w="25400">
            <a:solidFill>
              <a:srgbClr val="000000"/>
            </a:solidFill>
            <a:prstDash val="dash"/>
            <a:round/>
            <a:headEnd/>
            <a:tailEnd/>
          </a:ln>
          <a:effectLst/>
        </p:spPr>
        <p:txBody>
          <a:bodyPr anchor="ctr">
            <a:spAutoFit/>
          </a:bodyPr>
          <a:lstStyle/>
          <a:p>
            <a:endParaRPr lang="en-US">
              <a:solidFill>
                <a:prstClr val="black"/>
              </a:solidFill>
            </a:endParaRPr>
          </a:p>
        </p:txBody>
      </p:sp>
      <p:sp>
        <p:nvSpPr>
          <p:cNvPr id="150565" name="Line 37"/>
          <p:cNvSpPr>
            <a:spLocks noChangeShapeType="1"/>
          </p:cNvSpPr>
          <p:nvPr/>
        </p:nvSpPr>
        <p:spPr bwMode="auto">
          <a:xfrm>
            <a:off x="3429000" y="1447800"/>
            <a:ext cx="4267200" cy="2286000"/>
          </a:xfrm>
          <a:prstGeom prst="line">
            <a:avLst/>
          </a:prstGeom>
          <a:noFill/>
          <a:ln w="25400">
            <a:solidFill>
              <a:srgbClr val="000000"/>
            </a:solidFill>
            <a:prstDash val="dash"/>
            <a:round/>
            <a:headEnd/>
            <a:tailEnd/>
          </a:ln>
          <a:effectLst/>
        </p:spPr>
        <p:txBody>
          <a:bodyPr anchor="ctr">
            <a:spAutoFit/>
          </a:bodyPr>
          <a:lstStyle/>
          <a:p>
            <a:endParaRPr lang="en-US">
              <a:solidFill>
                <a:prstClr val="black"/>
              </a:solidFill>
            </a:endParaRPr>
          </a:p>
        </p:txBody>
      </p:sp>
      <p:sp>
        <p:nvSpPr>
          <p:cNvPr id="150566" name="Text Box 38"/>
          <p:cNvSpPr txBox="1">
            <a:spLocks noChangeArrowheads="1"/>
          </p:cNvSpPr>
          <p:nvPr/>
        </p:nvSpPr>
        <p:spPr bwMode="auto">
          <a:xfrm>
            <a:off x="457200" y="2936875"/>
            <a:ext cx="184150" cy="457200"/>
          </a:xfrm>
          <a:prstGeom prst="rect">
            <a:avLst/>
          </a:prstGeom>
          <a:noFill/>
          <a:ln w="25400" algn="ctr">
            <a:noFill/>
            <a:miter lim="800000"/>
            <a:headEnd/>
            <a:tailEnd/>
          </a:ln>
          <a:effectLst/>
        </p:spPr>
        <p:txBody>
          <a:bodyPr wrap="none">
            <a:spAutoFit/>
          </a:bodyPr>
          <a:lstStyle/>
          <a:p>
            <a:pPr algn="ctr"/>
            <a:endParaRPr lang="en-US" sz="2400">
              <a:solidFill>
                <a:prstClr val="black"/>
              </a:solidFill>
            </a:endParaRPr>
          </a:p>
        </p:txBody>
      </p:sp>
      <p:graphicFrame>
        <p:nvGraphicFramePr>
          <p:cNvPr id="150567" name="Object 39"/>
          <p:cNvGraphicFramePr>
            <a:graphicFrameLocks noChangeAspect="1"/>
          </p:cNvGraphicFramePr>
          <p:nvPr/>
        </p:nvGraphicFramePr>
        <p:xfrm>
          <a:off x="1066800" y="3200400"/>
          <a:ext cx="1111250" cy="525462"/>
        </p:xfrm>
        <a:graphic>
          <a:graphicData uri="http://schemas.openxmlformats.org/presentationml/2006/ole">
            <mc:AlternateContent xmlns:mc="http://schemas.openxmlformats.org/markup-compatibility/2006">
              <mc:Choice xmlns:v="urn:schemas-microsoft-com:vml" Requires="v">
                <p:oleObj spid="_x0000_s4241" name="Equation" r:id="rId6" imgW="457200" imgH="215640" progId="Equation.3">
                  <p:embed/>
                </p:oleObj>
              </mc:Choice>
              <mc:Fallback>
                <p:oleObj name="Equation" r:id="rId6" imgW="45720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3200400"/>
                        <a:ext cx="1111250" cy="5254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5" name="Text Box 40"/>
          <p:cNvSpPr txBox="1">
            <a:spLocks noChangeArrowheads="1"/>
          </p:cNvSpPr>
          <p:nvPr/>
        </p:nvSpPr>
        <p:spPr bwMode="auto">
          <a:xfrm>
            <a:off x="457200" y="2936875"/>
            <a:ext cx="184150" cy="457200"/>
          </a:xfrm>
          <a:prstGeom prst="rect">
            <a:avLst/>
          </a:prstGeom>
          <a:noFill/>
          <a:ln w="25400" algn="ctr">
            <a:noFill/>
            <a:miter lim="800000"/>
            <a:headEnd/>
            <a:tailEnd/>
          </a:ln>
          <a:effectLst/>
        </p:spPr>
        <p:txBody>
          <a:bodyPr wrap="none">
            <a:spAutoFit/>
          </a:bodyPr>
          <a:lstStyle/>
          <a:p>
            <a:pPr algn="ctr"/>
            <a:endParaRPr lang="en-US" sz="2400">
              <a:solidFill>
                <a:prstClr val="black"/>
              </a:solidFill>
            </a:endParaRPr>
          </a:p>
        </p:txBody>
      </p:sp>
      <p:sp>
        <p:nvSpPr>
          <p:cNvPr id="46" name="Rectangle 45"/>
          <p:cNvSpPr>
            <a:spLocks noChangeArrowheads="1"/>
          </p:cNvSpPr>
          <p:nvPr/>
        </p:nvSpPr>
        <p:spPr bwMode="auto">
          <a:xfrm>
            <a:off x="152400" y="5188788"/>
            <a:ext cx="8610600" cy="373812"/>
          </a:xfrm>
          <a:prstGeom prst="rect">
            <a:avLst/>
          </a:prstGeom>
          <a:noFill/>
          <a:ln w="25400">
            <a:solidFill>
              <a:srgbClr val="FF0000"/>
            </a:solidFill>
            <a:miter lim="800000"/>
            <a:headEnd/>
            <a:tailEnd/>
          </a:ln>
          <a:effectLst/>
        </p:spPr>
        <p:txBody>
          <a:bodyPr wrap="none" anchor="ctr"/>
          <a:lstStyle/>
          <a:p>
            <a:endParaRPr lang="en-US">
              <a:solidFill>
                <a:prstClr val="black"/>
              </a:solidFill>
            </a:endParaRPr>
          </a:p>
        </p:txBody>
      </p:sp>
      <p:sp>
        <p:nvSpPr>
          <p:cNvPr id="47" name="Text Box 35"/>
          <p:cNvSpPr txBox="1">
            <a:spLocks noChangeArrowheads="1"/>
          </p:cNvSpPr>
          <p:nvPr/>
        </p:nvSpPr>
        <p:spPr bwMode="auto">
          <a:xfrm>
            <a:off x="152400" y="4038600"/>
            <a:ext cx="8610600" cy="2139047"/>
          </a:xfrm>
          <a:prstGeom prst="rect">
            <a:avLst/>
          </a:prstGeom>
          <a:noFill/>
          <a:ln w="9525">
            <a:noFill/>
            <a:miter lim="800000"/>
            <a:headEnd/>
            <a:tailEnd/>
          </a:ln>
          <a:effectLst/>
        </p:spPr>
        <p:txBody>
          <a:bodyPr>
            <a:spAutoFit/>
          </a:bodyPr>
          <a:lstStyle/>
          <a:p>
            <a:pPr marL="342900" indent="-342900"/>
            <a:r>
              <a:rPr lang="en-US" sz="2400" dirty="0">
                <a:solidFill>
                  <a:prstClr val="black"/>
                </a:solidFill>
                <a:cs typeface="Arial" charset="0"/>
              </a:rPr>
              <a:t>Algorithm:</a:t>
            </a:r>
          </a:p>
          <a:p>
            <a:pPr marL="342900" indent="-342900"/>
            <a:endParaRPr lang="en-US" sz="900" dirty="0">
              <a:solidFill>
                <a:prstClr val="black"/>
              </a:solidFill>
              <a:cs typeface="Arial" charset="0"/>
            </a:endParaRPr>
          </a:p>
          <a:p>
            <a:pPr marL="342900" indent="-342900">
              <a:buFontTx/>
              <a:buAutoNum type="arabicPeriod"/>
            </a:pPr>
            <a:r>
              <a:rPr lang="en-US" sz="2000" dirty="0">
                <a:solidFill>
                  <a:prstClr val="black"/>
                </a:solidFill>
                <a:cs typeface="Arial" charset="0"/>
              </a:rPr>
              <a:t> </a:t>
            </a:r>
            <a:r>
              <a:rPr lang="en-US" sz="2000" b="1" dirty="0">
                <a:solidFill>
                  <a:prstClr val="black"/>
                </a:solidFill>
                <a:cs typeface="Arial" charset="0"/>
              </a:rPr>
              <a:t>Sample</a:t>
            </a:r>
            <a:r>
              <a:rPr lang="en-US" sz="2000" dirty="0">
                <a:solidFill>
                  <a:prstClr val="black"/>
                </a:solidFill>
                <a:cs typeface="Arial" charset="0"/>
              </a:rPr>
              <a:t> (randomly) the number of points required to fit the model (#=2)</a:t>
            </a:r>
          </a:p>
          <a:p>
            <a:pPr marL="342900" indent="-342900">
              <a:buFontTx/>
              <a:buAutoNum type="arabicPeriod"/>
            </a:pPr>
            <a:r>
              <a:rPr lang="en-US" sz="2000" dirty="0">
                <a:solidFill>
                  <a:prstClr val="black"/>
                </a:solidFill>
                <a:cs typeface="Arial" charset="0"/>
              </a:rPr>
              <a:t> </a:t>
            </a:r>
            <a:r>
              <a:rPr lang="en-US" sz="2000" b="1" dirty="0">
                <a:solidFill>
                  <a:prstClr val="black"/>
                </a:solidFill>
                <a:cs typeface="Arial" charset="0"/>
              </a:rPr>
              <a:t>Solve</a:t>
            </a:r>
            <a:r>
              <a:rPr lang="en-US" sz="2000" dirty="0">
                <a:solidFill>
                  <a:prstClr val="black"/>
                </a:solidFill>
                <a:cs typeface="Arial" charset="0"/>
              </a:rPr>
              <a:t> for model parameters using samples </a:t>
            </a:r>
          </a:p>
          <a:p>
            <a:pPr marL="342900" indent="-342900">
              <a:buFontTx/>
              <a:buAutoNum type="arabicPeriod"/>
            </a:pPr>
            <a:r>
              <a:rPr lang="en-US" sz="2000" dirty="0">
                <a:solidFill>
                  <a:prstClr val="black"/>
                </a:solidFill>
                <a:cs typeface="Arial" charset="0"/>
              </a:rPr>
              <a:t> </a:t>
            </a:r>
            <a:r>
              <a:rPr lang="en-US" sz="2000" b="1" dirty="0">
                <a:solidFill>
                  <a:prstClr val="black"/>
                </a:solidFill>
                <a:cs typeface="Arial" charset="0"/>
              </a:rPr>
              <a:t>Score</a:t>
            </a:r>
            <a:r>
              <a:rPr lang="en-US" sz="2000" dirty="0">
                <a:solidFill>
                  <a:prstClr val="black"/>
                </a:solidFill>
                <a:cs typeface="Arial" charset="0"/>
              </a:rPr>
              <a:t> by the fraction of inliers within a preset threshold of the model</a:t>
            </a:r>
          </a:p>
          <a:p>
            <a:pPr marL="342900" indent="-342900"/>
            <a:endParaRPr lang="en-US" sz="2000" b="1" dirty="0">
              <a:solidFill>
                <a:prstClr val="black"/>
              </a:solidFill>
              <a:cs typeface="Arial" charset="0"/>
            </a:endParaRPr>
          </a:p>
          <a:p>
            <a:pPr marL="342900" indent="-342900"/>
            <a:r>
              <a:rPr lang="en-US" sz="2000" b="1" dirty="0">
                <a:solidFill>
                  <a:prstClr val="black"/>
                </a:solidFill>
                <a:cs typeface="Arial" charset="0"/>
              </a:rPr>
              <a:t>Repeat</a:t>
            </a:r>
            <a:r>
              <a:rPr lang="en-US" sz="2000" dirty="0">
                <a:solidFill>
                  <a:prstClr val="black"/>
                </a:solidFill>
                <a:cs typeface="Arial" charset="0"/>
              </a:rPr>
              <a:t> 1-3 until the best model is found with high confidence</a:t>
            </a:r>
          </a:p>
        </p:txBody>
      </p:sp>
      <p:sp>
        <p:nvSpPr>
          <p:cNvPr id="48" name="TextBox 47"/>
          <p:cNvSpPr txBox="1"/>
          <p:nvPr/>
        </p:nvSpPr>
        <p:spPr>
          <a:xfrm>
            <a:off x="304800" y="1143000"/>
            <a:ext cx="2393604" cy="400110"/>
          </a:xfrm>
          <a:prstGeom prst="rect">
            <a:avLst/>
          </a:prstGeom>
          <a:noFill/>
        </p:spPr>
        <p:txBody>
          <a:bodyPr wrap="none" rtlCol="0">
            <a:spAutoFit/>
          </a:bodyPr>
          <a:lstStyle/>
          <a:p>
            <a:r>
              <a:rPr lang="en-US" sz="2000" dirty="0">
                <a:solidFill>
                  <a:prstClr val="black"/>
                </a:solidFill>
              </a:rPr>
              <a:t>Line fitting example</a:t>
            </a:r>
          </a:p>
        </p:txBody>
      </p:sp>
    </p:spTree>
    <p:extLst>
      <p:ext uri="{BB962C8B-B14F-4D97-AF65-F5344CB8AC3E}">
        <p14:creationId xmlns:p14="http://schemas.microsoft.com/office/powerpoint/2010/main" val="8945886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Oval 2"/>
          <p:cNvSpPr>
            <a:spLocks noChangeArrowheads="1"/>
          </p:cNvSpPr>
          <p:nvPr/>
        </p:nvSpPr>
        <p:spPr bwMode="auto">
          <a:xfrm>
            <a:off x="3886200" y="2286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2339" name="Oval 3"/>
          <p:cNvSpPr>
            <a:spLocks noChangeArrowheads="1"/>
          </p:cNvSpPr>
          <p:nvPr/>
        </p:nvSpPr>
        <p:spPr bwMode="auto">
          <a:xfrm>
            <a:off x="4267200" y="2667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2340" name="Oval 4"/>
          <p:cNvSpPr>
            <a:spLocks noChangeArrowheads="1"/>
          </p:cNvSpPr>
          <p:nvPr/>
        </p:nvSpPr>
        <p:spPr bwMode="auto">
          <a:xfrm>
            <a:off x="3505200" y="3048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2341" name="Oval 5"/>
          <p:cNvSpPr>
            <a:spLocks noChangeArrowheads="1"/>
          </p:cNvSpPr>
          <p:nvPr/>
        </p:nvSpPr>
        <p:spPr bwMode="auto">
          <a:xfrm>
            <a:off x="5867400" y="6858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2342" name="Oval 6"/>
          <p:cNvSpPr>
            <a:spLocks noChangeArrowheads="1"/>
          </p:cNvSpPr>
          <p:nvPr/>
        </p:nvSpPr>
        <p:spPr bwMode="auto">
          <a:xfrm>
            <a:off x="6019800" y="12954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2343" name="Oval 7"/>
          <p:cNvSpPr>
            <a:spLocks noChangeArrowheads="1"/>
          </p:cNvSpPr>
          <p:nvPr/>
        </p:nvSpPr>
        <p:spPr bwMode="auto">
          <a:xfrm>
            <a:off x="4724400" y="22098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2344" name="Oval 8"/>
          <p:cNvSpPr>
            <a:spLocks noChangeArrowheads="1"/>
          </p:cNvSpPr>
          <p:nvPr/>
        </p:nvSpPr>
        <p:spPr bwMode="auto">
          <a:xfrm>
            <a:off x="4953000" y="16764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2345" name="Oval 9"/>
          <p:cNvSpPr>
            <a:spLocks noChangeArrowheads="1"/>
          </p:cNvSpPr>
          <p:nvPr/>
        </p:nvSpPr>
        <p:spPr bwMode="auto">
          <a:xfrm>
            <a:off x="6248400" y="2286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2346" name="Oval 10"/>
          <p:cNvSpPr>
            <a:spLocks noChangeArrowheads="1"/>
          </p:cNvSpPr>
          <p:nvPr/>
        </p:nvSpPr>
        <p:spPr bwMode="auto">
          <a:xfrm>
            <a:off x="5562600" y="1524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2347" name="Oval 11"/>
          <p:cNvSpPr>
            <a:spLocks noChangeArrowheads="1"/>
          </p:cNvSpPr>
          <p:nvPr/>
        </p:nvSpPr>
        <p:spPr bwMode="auto">
          <a:xfrm>
            <a:off x="5334000" y="13716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2348" name="Oval 12"/>
          <p:cNvSpPr>
            <a:spLocks noChangeArrowheads="1"/>
          </p:cNvSpPr>
          <p:nvPr/>
        </p:nvSpPr>
        <p:spPr bwMode="auto">
          <a:xfrm>
            <a:off x="6781800" y="2286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2349" name="Oval 13"/>
          <p:cNvSpPr>
            <a:spLocks noChangeArrowheads="1"/>
          </p:cNvSpPr>
          <p:nvPr/>
        </p:nvSpPr>
        <p:spPr bwMode="auto">
          <a:xfrm>
            <a:off x="6248400" y="9906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2350" name="Oval 14"/>
          <p:cNvSpPr>
            <a:spLocks noChangeArrowheads="1"/>
          </p:cNvSpPr>
          <p:nvPr/>
        </p:nvSpPr>
        <p:spPr bwMode="auto">
          <a:xfrm>
            <a:off x="6705600" y="6096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2351" name="Oval 15"/>
          <p:cNvSpPr>
            <a:spLocks noChangeArrowheads="1"/>
          </p:cNvSpPr>
          <p:nvPr/>
        </p:nvSpPr>
        <p:spPr bwMode="auto">
          <a:xfrm>
            <a:off x="4191000" y="4572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2352" name="Oval 16"/>
          <p:cNvSpPr>
            <a:spLocks noChangeArrowheads="1"/>
          </p:cNvSpPr>
          <p:nvPr/>
        </p:nvSpPr>
        <p:spPr bwMode="auto">
          <a:xfrm>
            <a:off x="6858000" y="2667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2353" name="Oval 17"/>
          <p:cNvSpPr>
            <a:spLocks noChangeArrowheads="1"/>
          </p:cNvSpPr>
          <p:nvPr/>
        </p:nvSpPr>
        <p:spPr bwMode="auto">
          <a:xfrm>
            <a:off x="5791200" y="29718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2354" name="Oval 18"/>
          <p:cNvSpPr>
            <a:spLocks noChangeArrowheads="1"/>
          </p:cNvSpPr>
          <p:nvPr/>
        </p:nvSpPr>
        <p:spPr bwMode="auto">
          <a:xfrm>
            <a:off x="5486400" y="35052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2355" name="Oval 19"/>
          <p:cNvSpPr>
            <a:spLocks noChangeArrowheads="1"/>
          </p:cNvSpPr>
          <p:nvPr/>
        </p:nvSpPr>
        <p:spPr bwMode="auto">
          <a:xfrm>
            <a:off x="6248400" y="25908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2356" name="Oval 20"/>
          <p:cNvSpPr>
            <a:spLocks noChangeArrowheads="1"/>
          </p:cNvSpPr>
          <p:nvPr/>
        </p:nvSpPr>
        <p:spPr bwMode="auto">
          <a:xfrm>
            <a:off x="4572000" y="7620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2357" name="Oval 21"/>
          <p:cNvSpPr>
            <a:spLocks noChangeArrowheads="1"/>
          </p:cNvSpPr>
          <p:nvPr/>
        </p:nvSpPr>
        <p:spPr bwMode="auto">
          <a:xfrm>
            <a:off x="5562600" y="1981200"/>
            <a:ext cx="228600" cy="228600"/>
          </a:xfrm>
          <a:prstGeom prst="ellipse">
            <a:avLst/>
          </a:prstGeom>
          <a:solidFill>
            <a:srgbClr val="FF0000"/>
          </a:solidFill>
          <a:ln w="50800" algn="ctr">
            <a:solidFill>
              <a:srgbClr val="FF0000"/>
            </a:solidFill>
            <a:round/>
            <a:headEnd/>
            <a:tailEnd/>
          </a:ln>
          <a:effectLst/>
        </p:spPr>
        <p:txBody>
          <a:bodyPr wrap="none" anchor="ctr">
            <a:spAutoFit/>
          </a:bodyPr>
          <a:lstStyle/>
          <a:p>
            <a:endParaRPr lang="en-US">
              <a:solidFill>
                <a:prstClr val="black"/>
              </a:solidFill>
            </a:endParaRPr>
          </a:p>
        </p:txBody>
      </p:sp>
      <p:sp>
        <p:nvSpPr>
          <p:cNvPr id="142358" name="Oval 22"/>
          <p:cNvSpPr>
            <a:spLocks noChangeArrowheads="1"/>
          </p:cNvSpPr>
          <p:nvPr/>
        </p:nvSpPr>
        <p:spPr bwMode="auto">
          <a:xfrm>
            <a:off x="3886200" y="2286000"/>
            <a:ext cx="228600" cy="228600"/>
          </a:xfrm>
          <a:prstGeom prst="ellipse">
            <a:avLst/>
          </a:prstGeom>
          <a:solidFill>
            <a:srgbClr val="3366FF"/>
          </a:solidFill>
          <a:ln w="50800" algn="ctr">
            <a:solidFill>
              <a:srgbClr val="3366FF"/>
            </a:solidFill>
            <a:round/>
            <a:headEnd/>
            <a:tailEnd/>
          </a:ln>
          <a:effectLst/>
        </p:spPr>
        <p:txBody>
          <a:bodyPr wrap="none" anchor="ctr">
            <a:spAutoFit/>
          </a:bodyPr>
          <a:lstStyle/>
          <a:p>
            <a:endParaRPr lang="en-US">
              <a:solidFill>
                <a:prstClr val="black"/>
              </a:solidFill>
            </a:endParaRPr>
          </a:p>
        </p:txBody>
      </p:sp>
      <p:sp>
        <p:nvSpPr>
          <p:cNvPr id="142359" name="Oval 23"/>
          <p:cNvSpPr>
            <a:spLocks noChangeArrowheads="1"/>
          </p:cNvSpPr>
          <p:nvPr/>
        </p:nvSpPr>
        <p:spPr bwMode="auto">
          <a:xfrm>
            <a:off x="4267200" y="2667000"/>
            <a:ext cx="228600" cy="228600"/>
          </a:xfrm>
          <a:prstGeom prst="ellipse">
            <a:avLst/>
          </a:prstGeom>
          <a:solidFill>
            <a:srgbClr val="00FF00"/>
          </a:solidFill>
          <a:ln w="12700" algn="ctr">
            <a:solidFill>
              <a:schemeClr val="tx2"/>
            </a:solidFill>
            <a:round/>
            <a:headEnd/>
            <a:tailEnd/>
          </a:ln>
          <a:effectLst/>
        </p:spPr>
        <p:txBody>
          <a:bodyPr wrap="none" anchor="ctr">
            <a:spAutoFit/>
          </a:bodyPr>
          <a:lstStyle/>
          <a:p>
            <a:endParaRPr lang="en-US">
              <a:solidFill>
                <a:prstClr val="black"/>
              </a:solidFill>
            </a:endParaRPr>
          </a:p>
        </p:txBody>
      </p:sp>
      <p:sp>
        <p:nvSpPr>
          <p:cNvPr id="142360" name="Oval 24"/>
          <p:cNvSpPr>
            <a:spLocks noChangeArrowheads="1"/>
          </p:cNvSpPr>
          <p:nvPr/>
        </p:nvSpPr>
        <p:spPr bwMode="auto">
          <a:xfrm>
            <a:off x="3505200" y="3048000"/>
            <a:ext cx="228600" cy="228600"/>
          </a:xfrm>
          <a:prstGeom prst="ellipse">
            <a:avLst/>
          </a:prstGeom>
          <a:solidFill>
            <a:srgbClr val="3366FF"/>
          </a:solidFill>
          <a:ln w="50800" algn="ctr">
            <a:solidFill>
              <a:srgbClr val="3366FF"/>
            </a:solidFill>
            <a:round/>
            <a:headEnd/>
            <a:tailEnd/>
          </a:ln>
          <a:effectLst/>
        </p:spPr>
        <p:txBody>
          <a:bodyPr wrap="none" anchor="ctr">
            <a:spAutoFit/>
          </a:bodyPr>
          <a:lstStyle/>
          <a:p>
            <a:endParaRPr lang="en-US">
              <a:solidFill>
                <a:prstClr val="black"/>
              </a:solidFill>
            </a:endParaRPr>
          </a:p>
        </p:txBody>
      </p:sp>
      <p:sp>
        <p:nvSpPr>
          <p:cNvPr id="142361" name="Oval 25"/>
          <p:cNvSpPr>
            <a:spLocks noChangeArrowheads="1"/>
          </p:cNvSpPr>
          <p:nvPr/>
        </p:nvSpPr>
        <p:spPr bwMode="auto">
          <a:xfrm>
            <a:off x="5867400" y="685800"/>
            <a:ext cx="228600" cy="228600"/>
          </a:xfrm>
          <a:prstGeom prst="ellipse">
            <a:avLst/>
          </a:prstGeom>
          <a:solidFill>
            <a:srgbClr val="3366FF"/>
          </a:solidFill>
          <a:ln w="50800" algn="ctr">
            <a:solidFill>
              <a:srgbClr val="3366FF"/>
            </a:solidFill>
            <a:round/>
            <a:headEnd/>
            <a:tailEnd/>
          </a:ln>
          <a:effectLst/>
        </p:spPr>
        <p:txBody>
          <a:bodyPr wrap="none" anchor="ctr">
            <a:spAutoFit/>
          </a:bodyPr>
          <a:lstStyle/>
          <a:p>
            <a:endParaRPr lang="en-US">
              <a:solidFill>
                <a:prstClr val="black"/>
              </a:solidFill>
            </a:endParaRPr>
          </a:p>
        </p:txBody>
      </p:sp>
      <p:sp>
        <p:nvSpPr>
          <p:cNvPr id="142362" name="Oval 26"/>
          <p:cNvSpPr>
            <a:spLocks noChangeArrowheads="1"/>
          </p:cNvSpPr>
          <p:nvPr/>
        </p:nvSpPr>
        <p:spPr bwMode="auto">
          <a:xfrm>
            <a:off x="6019800" y="1295400"/>
            <a:ext cx="228600" cy="228600"/>
          </a:xfrm>
          <a:prstGeom prst="ellipse">
            <a:avLst/>
          </a:prstGeom>
          <a:solidFill>
            <a:srgbClr val="3366FF"/>
          </a:solidFill>
          <a:ln w="50800" algn="ctr">
            <a:solidFill>
              <a:srgbClr val="3366FF"/>
            </a:solidFill>
            <a:round/>
            <a:headEnd/>
            <a:tailEnd/>
          </a:ln>
          <a:effectLst/>
        </p:spPr>
        <p:txBody>
          <a:bodyPr wrap="none" anchor="ctr">
            <a:spAutoFit/>
          </a:bodyPr>
          <a:lstStyle/>
          <a:p>
            <a:endParaRPr lang="en-US">
              <a:solidFill>
                <a:prstClr val="black"/>
              </a:solidFill>
            </a:endParaRPr>
          </a:p>
        </p:txBody>
      </p:sp>
      <p:sp>
        <p:nvSpPr>
          <p:cNvPr id="142363" name="Oval 27"/>
          <p:cNvSpPr>
            <a:spLocks noChangeArrowheads="1"/>
          </p:cNvSpPr>
          <p:nvPr/>
        </p:nvSpPr>
        <p:spPr bwMode="auto">
          <a:xfrm>
            <a:off x="4724400" y="2209800"/>
            <a:ext cx="228600" cy="228600"/>
          </a:xfrm>
          <a:prstGeom prst="ellipse">
            <a:avLst/>
          </a:prstGeom>
          <a:solidFill>
            <a:srgbClr val="00FF00"/>
          </a:solidFill>
          <a:ln w="12700" algn="ctr">
            <a:solidFill>
              <a:schemeClr val="tx2"/>
            </a:solidFill>
            <a:round/>
            <a:headEnd/>
            <a:tailEnd/>
          </a:ln>
          <a:effectLst/>
        </p:spPr>
        <p:txBody>
          <a:bodyPr wrap="none" anchor="ctr">
            <a:spAutoFit/>
          </a:bodyPr>
          <a:lstStyle/>
          <a:p>
            <a:endParaRPr lang="en-US">
              <a:solidFill>
                <a:prstClr val="black"/>
              </a:solidFill>
            </a:endParaRPr>
          </a:p>
        </p:txBody>
      </p:sp>
      <p:sp>
        <p:nvSpPr>
          <p:cNvPr id="142364" name="Oval 28"/>
          <p:cNvSpPr>
            <a:spLocks noChangeArrowheads="1"/>
          </p:cNvSpPr>
          <p:nvPr/>
        </p:nvSpPr>
        <p:spPr bwMode="auto">
          <a:xfrm>
            <a:off x="4953000" y="1676400"/>
            <a:ext cx="228600" cy="228600"/>
          </a:xfrm>
          <a:prstGeom prst="ellipse">
            <a:avLst/>
          </a:prstGeom>
          <a:solidFill>
            <a:srgbClr val="3366FF"/>
          </a:solidFill>
          <a:ln w="50800" algn="ctr">
            <a:solidFill>
              <a:srgbClr val="3366FF"/>
            </a:solidFill>
            <a:round/>
            <a:headEnd/>
            <a:tailEnd/>
          </a:ln>
          <a:effectLst/>
        </p:spPr>
        <p:txBody>
          <a:bodyPr wrap="none" anchor="ctr">
            <a:spAutoFit/>
          </a:bodyPr>
          <a:lstStyle/>
          <a:p>
            <a:endParaRPr lang="en-US">
              <a:solidFill>
                <a:prstClr val="black"/>
              </a:solidFill>
            </a:endParaRPr>
          </a:p>
        </p:txBody>
      </p:sp>
      <p:sp>
        <p:nvSpPr>
          <p:cNvPr id="142365" name="Oval 29"/>
          <p:cNvSpPr>
            <a:spLocks noChangeArrowheads="1"/>
          </p:cNvSpPr>
          <p:nvPr/>
        </p:nvSpPr>
        <p:spPr bwMode="auto">
          <a:xfrm>
            <a:off x="6248400" y="228600"/>
            <a:ext cx="228600" cy="228600"/>
          </a:xfrm>
          <a:prstGeom prst="ellipse">
            <a:avLst/>
          </a:prstGeom>
          <a:solidFill>
            <a:srgbClr val="3366FF"/>
          </a:solidFill>
          <a:ln w="50800" algn="ctr">
            <a:solidFill>
              <a:srgbClr val="3366FF"/>
            </a:solidFill>
            <a:round/>
            <a:headEnd/>
            <a:tailEnd/>
          </a:ln>
          <a:effectLst/>
        </p:spPr>
        <p:txBody>
          <a:bodyPr wrap="none" anchor="ctr">
            <a:spAutoFit/>
          </a:bodyPr>
          <a:lstStyle/>
          <a:p>
            <a:endParaRPr lang="en-US">
              <a:solidFill>
                <a:prstClr val="black"/>
              </a:solidFill>
            </a:endParaRPr>
          </a:p>
        </p:txBody>
      </p:sp>
      <p:sp>
        <p:nvSpPr>
          <p:cNvPr id="142366" name="Oval 30"/>
          <p:cNvSpPr>
            <a:spLocks noChangeArrowheads="1"/>
          </p:cNvSpPr>
          <p:nvPr/>
        </p:nvSpPr>
        <p:spPr bwMode="auto">
          <a:xfrm>
            <a:off x="5562600" y="1524000"/>
            <a:ext cx="228600" cy="228600"/>
          </a:xfrm>
          <a:prstGeom prst="ellipse">
            <a:avLst/>
          </a:prstGeom>
          <a:solidFill>
            <a:srgbClr val="3366FF"/>
          </a:solidFill>
          <a:ln w="50800" algn="ctr">
            <a:solidFill>
              <a:srgbClr val="3366FF"/>
            </a:solidFill>
            <a:round/>
            <a:headEnd/>
            <a:tailEnd/>
          </a:ln>
          <a:effectLst/>
        </p:spPr>
        <p:txBody>
          <a:bodyPr wrap="none" anchor="ctr">
            <a:spAutoFit/>
          </a:bodyPr>
          <a:lstStyle/>
          <a:p>
            <a:endParaRPr lang="en-US">
              <a:solidFill>
                <a:prstClr val="black"/>
              </a:solidFill>
            </a:endParaRPr>
          </a:p>
        </p:txBody>
      </p:sp>
      <p:sp>
        <p:nvSpPr>
          <p:cNvPr id="142367" name="Oval 31"/>
          <p:cNvSpPr>
            <a:spLocks noChangeArrowheads="1"/>
          </p:cNvSpPr>
          <p:nvPr/>
        </p:nvSpPr>
        <p:spPr bwMode="auto">
          <a:xfrm>
            <a:off x="5334000" y="1371600"/>
            <a:ext cx="228600" cy="228600"/>
          </a:xfrm>
          <a:prstGeom prst="ellipse">
            <a:avLst/>
          </a:prstGeom>
          <a:solidFill>
            <a:srgbClr val="3366FF"/>
          </a:solidFill>
          <a:ln w="50800" algn="ctr">
            <a:solidFill>
              <a:srgbClr val="3366FF"/>
            </a:solidFill>
            <a:round/>
            <a:headEnd/>
            <a:tailEnd/>
          </a:ln>
          <a:effectLst/>
        </p:spPr>
        <p:txBody>
          <a:bodyPr wrap="none" anchor="ctr">
            <a:spAutoFit/>
          </a:bodyPr>
          <a:lstStyle/>
          <a:p>
            <a:endParaRPr lang="en-US">
              <a:solidFill>
                <a:prstClr val="black"/>
              </a:solidFill>
            </a:endParaRPr>
          </a:p>
        </p:txBody>
      </p:sp>
      <p:sp>
        <p:nvSpPr>
          <p:cNvPr id="142368" name="Oval 32"/>
          <p:cNvSpPr>
            <a:spLocks noChangeArrowheads="1"/>
          </p:cNvSpPr>
          <p:nvPr/>
        </p:nvSpPr>
        <p:spPr bwMode="auto">
          <a:xfrm>
            <a:off x="6781800" y="228600"/>
            <a:ext cx="228600" cy="228600"/>
          </a:xfrm>
          <a:prstGeom prst="ellipse">
            <a:avLst/>
          </a:prstGeom>
          <a:solidFill>
            <a:srgbClr val="3366FF"/>
          </a:solidFill>
          <a:ln w="50800" algn="ctr">
            <a:solidFill>
              <a:srgbClr val="3366FF"/>
            </a:solidFill>
            <a:round/>
            <a:headEnd/>
            <a:tailEnd/>
          </a:ln>
          <a:effectLst/>
        </p:spPr>
        <p:txBody>
          <a:bodyPr wrap="none" anchor="ctr">
            <a:spAutoFit/>
          </a:bodyPr>
          <a:lstStyle/>
          <a:p>
            <a:endParaRPr lang="en-US">
              <a:solidFill>
                <a:prstClr val="black"/>
              </a:solidFill>
            </a:endParaRPr>
          </a:p>
        </p:txBody>
      </p:sp>
      <p:sp>
        <p:nvSpPr>
          <p:cNvPr id="142369" name="Oval 33"/>
          <p:cNvSpPr>
            <a:spLocks noChangeArrowheads="1"/>
          </p:cNvSpPr>
          <p:nvPr/>
        </p:nvSpPr>
        <p:spPr bwMode="auto">
          <a:xfrm>
            <a:off x="6248400" y="990600"/>
            <a:ext cx="228600" cy="228600"/>
          </a:xfrm>
          <a:prstGeom prst="ellipse">
            <a:avLst/>
          </a:prstGeom>
          <a:solidFill>
            <a:srgbClr val="3366FF"/>
          </a:solidFill>
          <a:ln w="50800" algn="ctr">
            <a:solidFill>
              <a:srgbClr val="3366FF"/>
            </a:solidFill>
            <a:round/>
            <a:headEnd/>
            <a:tailEnd/>
          </a:ln>
          <a:effectLst/>
        </p:spPr>
        <p:txBody>
          <a:bodyPr wrap="none" anchor="ctr">
            <a:spAutoFit/>
          </a:bodyPr>
          <a:lstStyle/>
          <a:p>
            <a:endParaRPr lang="en-US">
              <a:solidFill>
                <a:prstClr val="black"/>
              </a:solidFill>
            </a:endParaRPr>
          </a:p>
        </p:txBody>
      </p:sp>
      <p:sp>
        <p:nvSpPr>
          <p:cNvPr id="142370" name="Oval 34"/>
          <p:cNvSpPr>
            <a:spLocks noChangeArrowheads="1"/>
          </p:cNvSpPr>
          <p:nvPr/>
        </p:nvSpPr>
        <p:spPr bwMode="auto">
          <a:xfrm>
            <a:off x="6705600" y="609600"/>
            <a:ext cx="228600" cy="228600"/>
          </a:xfrm>
          <a:prstGeom prst="ellipse">
            <a:avLst/>
          </a:prstGeom>
          <a:solidFill>
            <a:srgbClr val="3366FF"/>
          </a:solidFill>
          <a:ln w="50800" algn="ctr">
            <a:solidFill>
              <a:srgbClr val="3366FF"/>
            </a:solidFill>
            <a:round/>
            <a:headEnd/>
            <a:tailEnd/>
          </a:ln>
          <a:effectLst/>
        </p:spPr>
        <p:txBody>
          <a:bodyPr wrap="none" anchor="ctr">
            <a:spAutoFit/>
          </a:bodyPr>
          <a:lstStyle/>
          <a:p>
            <a:endParaRPr lang="en-US">
              <a:solidFill>
                <a:prstClr val="black"/>
              </a:solidFill>
            </a:endParaRPr>
          </a:p>
        </p:txBody>
      </p:sp>
      <p:sp>
        <p:nvSpPr>
          <p:cNvPr id="142371" name="Oval 35"/>
          <p:cNvSpPr>
            <a:spLocks noChangeArrowheads="1"/>
          </p:cNvSpPr>
          <p:nvPr/>
        </p:nvSpPr>
        <p:spPr bwMode="auto">
          <a:xfrm>
            <a:off x="5562600" y="1981200"/>
            <a:ext cx="228600" cy="228600"/>
          </a:xfrm>
          <a:prstGeom prst="ellipse">
            <a:avLst/>
          </a:prstGeom>
          <a:solidFill>
            <a:srgbClr val="3366FF"/>
          </a:solidFill>
          <a:ln w="50800" algn="ctr">
            <a:solidFill>
              <a:srgbClr val="3366FF"/>
            </a:solidFill>
            <a:round/>
            <a:headEnd/>
            <a:tailEnd/>
          </a:ln>
          <a:effectLst/>
        </p:spPr>
        <p:txBody>
          <a:bodyPr wrap="none" anchor="ctr">
            <a:spAutoFit/>
          </a:bodyPr>
          <a:lstStyle/>
          <a:p>
            <a:endParaRPr lang="en-US">
              <a:solidFill>
                <a:prstClr val="black"/>
              </a:solidFill>
            </a:endParaRPr>
          </a:p>
        </p:txBody>
      </p:sp>
      <p:sp>
        <p:nvSpPr>
          <p:cNvPr id="142372" name="Line 36"/>
          <p:cNvSpPr>
            <a:spLocks noChangeShapeType="1"/>
          </p:cNvSpPr>
          <p:nvPr/>
        </p:nvSpPr>
        <p:spPr bwMode="auto">
          <a:xfrm>
            <a:off x="2971800" y="2971800"/>
            <a:ext cx="533400" cy="609600"/>
          </a:xfrm>
          <a:prstGeom prst="line">
            <a:avLst/>
          </a:prstGeom>
          <a:noFill/>
          <a:ln w="50800">
            <a:solidFill>
              <a:schemeClr val="tx1"/>
            </a:solidFill>
            <a:prstDash val="sysDot"/>
            <a:round/>
            <a:headEnd type="triangle" w="med" len="med"/>
            <a:tailEnd type="triangle" w="med" len="med"/>
          </a:ln>
          <a:effectLst/>
        </p:spPr>
        <p:txBody>
          <a:bodyPr anchor="ctr">
            <a:spAutoFit/>
          </a:bodyPr>
          <a:lstStyle/>
          <a:p>
            <a:endParaRPr lang="en-US">
              <a:solidFill>
                <a:prstClr val="black"/>
              </a:solidFill>
            </a:endParaRPr>
          </a:p>
        </p:txBody>
      </p:sp>
      <p:graphicFrame>
        <p:nvGraphicFramePr>
          <p:cNvPr id="142373" name="Object 37"/>
          <p:cNvGraphicFramePr>
            <a:graphicFrameLocks noChangeAspect="1"/>
          </p:cNvGraphicFramePr>
          <p:nvPr/>
        </p:nvGraphicFramePr>
        <p:xfrm>
          <a:off x="2819400" y="3316288"/>
          <a:ext cx="328613" cy="417512"/>
        </p:xfrm>
        <a:graphic>
          <a:graphicData uri="http://schemas.openxmlformats.org/presentationml/2006/ole">
            <mc:AlternateContent xmlns:mc="http://schemas.openxmlformats.org/markup-compatibility/2006">
              <mc:Choice xmlns:v="urn:schemas-microsoft-com:vml" Requires="v">
                <p:oleObj spid="_x0000_s5264" name="Equation" r:id="rId4" imgW="139680" imgH="177480" progId="Equation.3">
                  <p:embed/>
                </p:oleObj>
              </mc:Choice>
              <mc:Fallback>
                <p:oleObj name="Equation" r:id="rId4" imgW="13968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316288"/>
                        <a:ext cx="328613" cy="4175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42374" name="Line 38"/>
          <p:cNvSpPr>
            <a:spLocks noChangeShapeType="1"/>
          </p:cNvSpPr>
          <p:nvPr/>
        </p:nvSpPr>
        <p:spPr bwMode="auto">
          <a:xfrm>
            <a:off x="3505200" y="3581400"/>
            <a:ext cx="533400" cy="609600"/>
          </a:xfrm>
          <a:prstGeom prst="line">
            <a:avLst/>
          </a:prstGeom>
          <a:noFill/>
          <a:ln w="50800">
            <a:solidFill>
              <a:schemeClr val="tx1"/>
            </a:solidFill>
            <a:prstDash val="sysDot"/>
            <a:round/>
            <a:headEnd type="triangle" w="med" len="med"/>
            <a:tailEnd type="triangle" w="med" len="med"/>
          </a:ln>
          <a:effectLst/>
        </p:spPr>
        <p:txBody>
          <a:bodyPr anchor="ctr">
            <a:spAutoFit/>
          </a:bodyPr>
          <a:lstStyle/>
          <a:p>
            <a:endParaRPr lang="en-US">
              <a:solidFill>
                <a:prstClr val="black"/>
              </a:solidFill>
            </a:endParaRPr>
          </a:p>
        </p:txBody>
      </p:sp>
      <p:sp>
        <p:nvSpPr>
          <p:cNvPr id="142375" name="Rectangle 39"/>
          <p:cNvSpPr>
            <a:spLocks noChangeArrowheads="1"/>
          </p:cNvSpPr>
          <p:nvPr/>
        </p:nvSpPr>
        <p:spPr bwMode="auto">
          <a:xfrm>
            <a:off x="204788" y="179388"/>
            <a:ext cx="1589087" cy="519112"/>
          </a:xfrm>
          <a:prstGeom prst="rect">
            <a:avLst/>
          </a:prstGeom>
          <a:noFill/>
          <a:ln w="25400" algn="ctr">
            <a:noFill/>
            <a:miter lim="800000"/>
            <a:headEnd/>
            <a:tailEnd/>
          </a:ln>
          <a:effectLst/>
        </p:spPr>
        <p:txBody>
          <a:bodyPr wrap="none">
            <a:spAutoFit/>
          </a:bodyPr>
          <a:lstStyle/>
          <a:p>
            <a:pPr algn="ctr"/>
            <a:r>
              <a:rPr lang="en-US" sz="2800">
                <a:solidFill>
                  <a:prstClr val="black"/>
                </a:solidFill>
              </a:rPr>
              <a:t>RANSAC</a:t>
            </a:r>
          </a:p>
        </p:txBody>
      </p:sp>
      <p:sp>
        <p:nvSpPr>
          <p:cNvPr id="142377" name="Line 41"/>
          <p:cNvSpPr>
            <a:spLocks noChangeShapeType="1"/>
          </p:cNvSpPr>
          <p:nvPr/>
        </p:nvSpPr>
        <p:spPr bwMode="auto">
          <a:xfrm flipV="1">
            <a:off x="3200400" y="304800"/>
            <a:ext cx="3810000" cy="3581400"/>
          </a:xfrm>
          <a:prstGeom prst="line">
            <a:avLst/>
          </a:prstGeom>
          <a:noFill/>
          <a:ln w="50800">
            <a:solidFill>
              <a:srgbClr val="000000"/>
            </a:solidFill>
            <a:round/>
            <a:headEnd/>
            <a:tailEnd/>
          </a:ln>
          <a:effectLst/>
        </p:spPr>
        <p:txBody>
          <a:bodyPr anchor="ctr">
            <a:spAutoFit/>
          </a:bodyPr>
          <a:lstStyle/>
          <a:p>
            <a:endParaRPr lang="en-US">
              <a:solidFill>
                <a:prstClr val="black"/>
              </a:solidFill>
            </a:endParaRPr>
          </a:p>
        </p:txBody>
      </p:sp>
      <p:sp>
        <p:nvSpPr>
          <p:cNvPr id="142380" name="Text Box 44"/>
          <p:cNvSpPr txBox="1">
            <a:spLocks noChangeArrowheads="1"/>
          </p:cNvSpPr>
          <p:nvPr/>
        </p:nvSpPr>
        <p:spPr bwMode="auto">
          <a:xfrm>
            <a:off x="6461125" y="4537075"/>
            <a:ext cx="184150" cy="457200"/>
          </a:xfrm>
          <a:prstGeom prst="rect">
            <a:avLst/>
          </a:prstGeom>
          <a:noFill/>
          <a:ln w="25400" algn="ctr">
            <a:noFill/>
            <a:miter lim="800000"/>
            <a:headEnd/>
            <a:tailEnd/>
          </a:ln>
          <a:effectLst/>
        </p:spPr>
        <p:txBody>
          <a:bodyPr wrap="none">
            <a:spAutoFit/>
          </a:bodyPr>
          <a:lstStyle/>
          <a:p>
            <a:pPr algn="ctr"/>
            <a:endParaRPr lang="en-US" sz="2400">
              <a:solidFill>
                <a:prstClr val="black"/>
              </a:solidFill>
            </a:endParaRPr>
          </a:p>
        </p:txBody>
      </p:sp>
      <p:graphicFrame>
        <p:nvGraphicFramePr>
          <p:cNvPr id="48" name="Object 39"/>
          <p:cNvGraphicFramePr>
            <a:graphicFrameLocks noChangeAspect="1"/>
          </p:cNvGraphicFramePr>
          <p:nvPr/>
        </p:nvGraphicFramePr>
        <p:xfrm>
          <a:off x="7161213" y="3657600"/>
          <a:ext cx="1266825" cy="525463"/>
        </p:xfrm>
        <a:graphic>
          <a:graphicData uri="http://schemas.openxmlformats.org/presentationml/2006/ole">
            <mc:AlternateContent xmlns:mc="http://schemas.openxmlformats.org/markup-compatibility/2006">
              <mc:Choice xmlns:v="urn:schemas-microsoft-com:vml" Requires="v">
                <p:oleObj spid="_x0000_s5265" name="Equation" r:id="rId6" imgW="520560" imgH="215640" progId="Equation.3">
                  <p:embed/>
                </p:oleObj>
              </mc:Choice>
              <mc:Fallback>
                <p:oleObj name="Equation" r:id="rId6" imgW="52056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1213" y="3657600"/>
                        <a:ext cx="1266825" cy="52546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9" name="Rectangle 48"/>
          <p:cNvSpPr>
            <a:spLocks noChangeArrowheads="1"/>
          </p:cNvSpPr>
          <p:nvPr/>
        </p:nvSpPr>
        <p:spPr bwMode="auto">
          <a:xfrm>
            <a:off x="152400" y="5749506"/>
            <a:ext cx="8610600" cy="373812"/>
          </a:xfrm>
          <a:prstGeom prst="rect">
            <a:avLst/>
          </a:prstGeom>
          <a:noFill/>
          <a:ln w="25400">
            <a:solidFill>
              <a:srgbClr val="FF0000"/>
            </a:solidFill>
            <a:miter lim="800000"/>
            <a:headEnd/>
            <a:tailEnd/>
          </a:ln>
          <a:effectLst/>
        </p:spPr>
        <p:txBody>
          <a:bodyPr wrap="none" anchor="ctr"/>
          <a:lstStyle/>
          <a:p>
            <a:endParaRPr lang="en-US">
              <a:solidFill>
                <a:prstClr val="black"/>
              </a:solidFill>
            </a:endParaRPr>
          </a:p>
        </p:txBody>
      </p:sp>
      <p:sp>
        <p:nvSpPr>
          <p:cNvPr id="50" name="Text Box 35"/>
          <p:cNvSpPr txBox="1">
            <a:spLocks noChangeArrowheads="1"/>
          </p:cNvSpPr>
          <p:nvPr/>
        </p:nvSpPr>
        <p:spPr bwMode="auto">
          <a:xfrm>
            <a:off x="152400" y="4038600"/>
            <a:ext cx="8610600" cy="2139047"/>
          </a:xfrm>
          <a:prstGeom prst="rect">
            <a:avLst/>
          </a:prstGeom>
          <a:noFill/>
          <a:ln w="9525">
            <a:noFill/>
            <a:miter lim="800000"/>
            <a:headEnd/>
            <a:tailEnd/>
          </a:ln>
          <a:effectLst/>
        </p:spPr>
        <p:txBody>
          <a:bodyPr>
            <a:spAutoFit/>
          </a:bodyPr>
          <a:lstStyle/>
          <a:p>
            <a:pPr marL="342900" indent="-342900"/>
            <a:r>
              <a:rPr lang="en-US" sz="2400" dirty="0">
                <a:solidFill>
                  <a:prstClr val="black"/>
                </a:solidFill>
                <a:cs typeface="Arial" charset="0"/>
              </a:rPr>
              <a:t>Algorithm:</a:t>
            </a:r>
          </a:p>
          <a:p>
            <a:pPr marL="342900" indent="-342900"/>
            <a:endParaRPr lang="en-US" sz="900" dirty="0">
              <a:solidFill>
                <a:prstClr val="black"/>
              </a:solidFill>
              <a:cs typeface="Arial" charset="0"/>
            </a:endParaRPr>
          </a:p>
          <a:p>
            <a:pPr marL="342900" indent="-342900">
              <a:buFontTx/>
              <a:buAutoNum type="arabicPeriod"/>
            </a:pPr>
            <a:r>
              <a:rPr lang="en-US" sz="2000" dirty="0">
                <a:solidFill>
                  <a:prstClr val="black"/>
                </a:solidFill>
                <a:cs typeface="Arial" charset="0"/>
              </a:rPr>
              <a:t> </a:t>
            </a:r>
            <a:r>
              <a:rPr lang="en-US" sz="2000" b="1" dirty="0">
                <a:solidFill>
                  <a:prstClr val="black"/>
                </a:solidFill>
                <a:cs typeface="Arial" charset="0"/>
              </a:rPr>
              <a:t>Sample</a:t>
            </a:r>
            <a:r>
              <a:rPr lang="en-US" sz="2000" dirty="0">
                <a:solidFill>
                  <a:prstClr val="black"/>
                </a:solidFill>
                <a:cs typeface="Arial" charset="0"/>
              </a:rPr>
              <a:t> (randomly) the number of points required to fit the model (#=2)</a:t>
            </a:r>
          </a:p>
          <a:p>
            <a:pPr marL="342900" indent="-342900">
              <a:buFontTx/>
              <a:buAutoNum type="arabicPeriod"/>
            </a:pPr>
            <a:r>
              <a:rPr lang="en-US" sz="2000" dirty="0">
                <a:solidFill>
                  <a:prstClr val="black"/>
                </a:solidFill>
                <a:cs typeface="Arial" charset="0"/>
              </a:rPr>
              <a:t> </a:t>
            </a:r>
            <a:r>
              <a:rPr lang="en-US" sz="2000" b="1" dirty="0">
                <a:solidFill>
                  <a:prstClr val="black"/>
                </a:solidFill>
                <a:cs typeface="Arial" charset="0"/>
              </a:rPr>
              <a:t>Solve</a:t>
            </a:r>
            <a:r>
              <a:rPr lang="en-US" sz="2000" dirty="0">
                <a:solidFill>
                  <a:prstClr val="black"/>
                </a:solidFill>
                <a:cs typeface="Arial" charset="0"/>
              </a:rPr>
              <a:t> for model parameters using samples </a:t>
            </a:r>
          </a:p>
          <a:p>
            <a:pPr marL="342900" indent="-342900">
              <a:buFontTx/>
              <a:buAutoNum type="arabicPeriod"/>
            </a:pPr>
            <a:r>
              <a:rPr lang="en-US" sz="2000" dirty="0">
                <a:solidFill>
                  <a:prstClr val="black"/>
                </a:solidFill>
                <a:cs typeface="Arial" charset="0"/>
              </a:rPr>
              <a:t> </a:t>
            </a:r>
            <a:r>
              <a:rPr lang="en-US" sz="2000" b="1" dirty="0">
                <a:solidFill>
                  <a:prstClr val="black"/>
                </a:solidFill>
                <a:cs typeface="Arial" charset="0"/>
              </a:rPr>
              <a:t>Score</a:t>
            </a:r>
            <a:r>
              <a:rPr lang="en-US" sz="2000" dirty="0">
                <a:solidFill>
                  <a:prstClr val="black"/>
                </a:solidFill>
                <a:cs typeface="Arial" charset="0"/>
              </a:rPr>
              <a:t> by the fraction of inliers within a preset threshold of the model</a:t>
            </a:r>
          </a:p>
          <a:p>
            <a:pPr marL="342900" indent="-342900"/>
            <a:endParaRPr lang="en-US" sz="2000" b="1" dirty="0">
              <a:solidFill>
                <a:prstClr val="black"/>
              </a:solidFill>
              <a:cs typeface="Arial" charset="0"/>
            </a:endParaRPr>
          </a:p>
          <a:p>
            <a:pPr marL="342900" indent="-342900"/>
            <a:r>
              <a:rPr lang="en-US" sz="2000" b="1" dirty="0">
                <a:solidFill>
                  <a:prstClr val="black"/>
                </a:solidFill>
                <a:cs typeface="Arial" charset="0"/>
              </a:rPr>
              <a:t>Repeat</a:t>
            </a:r>
            <a:r>
              <a:rPr lang="en-US" sz="2000" dirty="0">
                <a:solidFill>
                  <a:prstClr val="black"/>
                </a:solidFill>
                <a:cs typeface="Arial" charset="0"/>
              </a:rPr>
              <a:t> 1-3 until the best model is found with high confidence</a:t>
            </a:r>
          </a:p>
        </p:txBody>
      </p:sp>
    </p:spTree>
    <p:extLst>
      <p:ext uri="{BB962C8B-B14F-4D97-AF65-F5344CB8AC3E}">
        <p14:creationId xmlns:p14="http://schemas.microsoft.com/office/powerpoint/2010/main" val="89812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3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23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237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23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23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23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23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23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23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23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23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23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23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23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23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23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23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237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58" grpId="0" animBg="1"/>
      <p:bldP spid="142359" grpId="0" animBg="1"/>
      <p:bldP spid="142360" grpId="0" animBg="1"/>
      <p:bldP spid="142361" grpId="0" animBg="1"/>
      <p:bldP spid="142362" grpId="0" animBg="1"/>
      <p:bldP spid="142363" grpId="0" animBg="1"/>
      <p:bldP spid="142364" grpId="0" animBg="1"/>
      <p:bldP spid="142365" grpId="0" animBg="1"/>
      <p:bldP spid="142366" grpId="0" animBg="1"/>
      <p:bldP spid="142367" grpId="0" animBg="1"/>
      <p:bldP spid="142368" grpId="0" animBg="1"/>
      <p:bldP spid="142369" grpId="0" animBg="1"/>
      <p:bldP spid="142370" grpId="0" animBg="1"/>
      <p:bldP spid="142371" grpId="0" animBg="1"/>
      <p:bldP spid="142372" grpId="0" animBg="1"/>
      <p:bldP spid="142374" grpId="0" animBg="1"/>
      <p:bldP spid="14237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t>
            </a:r>
            <a:r>
              <a:rPr lang="en-US" dirty="0" err="1"/>
              <a:t>reprojection</a:t>
            </a:r>
            <a:endParaRPr lang="en-US" dirty="0"/>
          </a:p>
        </p:txBody>
      </p:sp>
      <p:pic>
        <p:nvPicPr>
          <p:cNvPr id="6" name="Picture 5" descr="Screen Shot 2015-04-12 at 10.25.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2300" y="1618991"/>
            <a:ext cx="4254500" cy="4140200"/>
          </a:xfrm>
          <a:prstGeom prst="rect">
            <a:avLst/>
          </a:prstGeom>
        </p:spPr>
      </p:pic>
      <p:sp>
        <p:nvSpPr>
          <p:cNvPr id="7" name="TextBox 6"/>
          <p:cNvSpPr txBox="1"/>
          <p:nvPr/>
        </p:nvSpPr>
        <p:spPr>
          <a:xfrm>
            <a:off x="627322" y="3687179"/>
            <a:ext cx="3534431" cy="2308324"/>
          </a:xfrm>
          <a:prstGeom prst="rect">
            <a:avLst/>
          </a:prstGeom>
          <a:noFill/>
        </p:spPr>
        <p:txBody>
          <a:bodyPr wrap="square" rtlCol="0">
            <a:spAutoFit/>
          </a:bodyPr>
          <a:lstStyle/>
          <a:p>
            <a:r>
              <a:rPr lang="en-US" dirty="0"/>
              <a:t>The mosaic  has a natural</a:t>
            </a:r>
          </a:p>
          <a:p>
            <a:r>
              <a:rPr lang="en-US" dirty="0"/>
              <a:t>Interpretation in 3D</a:t>
            </a:r>
          </a:p>
          <a:p>
            <a:pPr marL="742950" lvl="1" indent="-285750">
              <a:buFont typeface="Arial"/>
              <a:buChar char="•"/>
            </a:pPr>
            <a:r>
              <a:rPr lang="en-US" dirty="0"/>
              <a:t>The images are </a:t>
            </a:r>
            <a:r>
              <a:rPr lang="en-US" dirty="0" err="1"/>
              <a:t>repojected</a:t>
            </a:r>
            <a:r>
              <a:rPr lang="en-US" dirty="0"/>
              <a:t> onto a common plane</a:t>
            </a:r>
          </a:p>
          <a:p>
            <a:pPr marL="742950" lvl="1" indent="-285750">
              <a:buFont typeface="Arial"/>
              <a:buChar char="•"/>
            </a:pPr>
            <a:r>
              <a:rPr lang="en-US" dirty="0"/>
              <a:t>The mosaic is formed on this plane</a:t>
            </a:r>
          </a:p>
          <a:p>
            <a:pPr marL="742950" lvl="1" indent="-285750">
              <a:buFont typeface="Arial"/>
              <a:buChar char="•"/>
            </a:pPr>
            <a:r>
              <a:rPr lang="en-US" dirty="0"/>
              <a:t>Mosaic is a synthetic wide-angel camera</a:t>
            </a:r>
          </a:p>
        </p:txBody>
      </p:sp>
    </p:spTree>
    <p:extLst>
      <p:ext uri="{BB962C8B-B14F-4D97-AF65-F5344CB8AC3E}">
        <p14:creationId xmlns:p14="http://schemas.microsoft.com/office/powerpoint/2010/main" val="3362124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a:t>
            </a:r>
          </a:p>
        </p:txBody>
      </p:sp>
      <p:sp>
        <p:nvSpPr>
          <p:cNvPr id="3" name="Content Placeholder 2"/>
          <p:cNvSpPr>
            <a:spLocks noGrp="1"/>
          </p:cNvSpPr>
          <p:nvPr>
            <p:ph idx="1"/>
          </p:nvPr>
        </p:nvSpPr>
        <p:spPr>
          <a:xfrm>
            <a:off x="457200" y="1600200"/>
            <a:ext cx="8229600" cy="4800600"/>
          </a:xfrm>
        </p:spPr>
        <p:txBody>
          <a:bodyPr/>
          <a:lstStyle/>
          <a:p>
            <a:r>
              <a:rPr lang="en-US" dirty="0"/>
              <a:t>Idea:</a:t>
            </a:r>
          </a:p>
          <a:p>
            <a:pPr lvl="1"/>
            <a:r>
              <a:rPr lang="en-US" dirty="0"/>
              <a:t>All the inliers will agree with each other on the translation vector; the (hopefully small) number of outliers will (hopefully) disagree with each other</a:t>
            </a:r>
          </a:p>
          <a:p>
            <a:pPr lvl="2"/>
            <a:r>
              <a:rPr lang="en-US" dirty="0"/>
              <a:t>RANSAC only has guarantees if there are &lt; 50% outliers</a:t>
            </a:r>
          </a:p>
          <a:p>
            <a:pPr lvl="2"/>
            <a:endParaRPr lang="en-US" dirty="0"/>
          </a:p>
          <a:p>
            <a:pPr lvl="1"/>
            <a:r>
              <a:rPr lang="en-US" dirty="0"/>
              <a:t>“All good matches are alike; every bad match is bad in its own way.”</a:t>
            </a:r>
          </a:p>
          <a:p>
            <a:pPr lvl="1">
              <a:buNone/>
            </a:pPr>
            <a:r>
              <a:rPr lang="en-US" dirty="0"/>
              <a:t>				</a:t>
            </a:r>
            <a:r>
              <a:rPr lang="en-US" sz="2000" dirty="0"/>
              <a:t>– Tolstoy via Alyosha Efros</a:t>
            </a:r>
            <a:endParaRPr lang="en-US" dirty="0"/>
          </a:p>
        </p:txBody>
      </p:sp>
    </p:spTree>
    <p:extLst>
      <p:ext uri="{BB962C8B-B14F-4D97-AF65-F5344CB8AC3E}">
        <p14:creationId xmlns:p14="http://schemas.microsoft.com/office/powerpoint/2010/main" val="182514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Translations</a:t>
            </a:r>
          </a:p>
        </p:txBody>
      </p:sp>
      <p:pic>
        <p:nvPicPr>
          <p:cNvPr id="4" name="Picture 3"/>
          <p:cNvPicPr>
            <a:picLocks noChangeAspect="1" noChangeArrowheads="1"/>
          </p:cNvPicPr>
          <p:nvPr>
            <p:custDataLst>
              <p:tags r:id="rId1"/>
            </p:custDataLst>
          </p:nvPr>
        </p:nvPicPr>
        <p:blipFill>
          <a:blip r:embed="rId10" cstate="print"/>
          <a:srcRect/>
          <a:stretch>
            <a:fillRect/>
          </a:stretch>
        </p:blipFill>
        <p:spPr>
          <a:xfrm>
            <a:off x="1314450" y="1752600"/>
            <a:ext cx="6515100" cy="4343400"/>
          </a:xfrm>
          <a:prstGeom prst="rect">
            <a:avLst/>
          </a:prstGeom>
          <a:noFill/>
          <a:ln/>
        </p:spPr>
      </p:pic>
      <p:sp>
        <p:nvSpPr>
          <p:cNvPr id="5" name="Line 4"/>
          <p:cNvSpPr>
            <a:spLocks noChangeShapeType="1"/>
          </p:cNvSpPr>
          <p:nvPr>
            <p:custDataLst>
              <p:tags r:id="rId2"/>
            </p:custDataLst>
          </p:nvPr>
        </p:nvSpPr>
        <p:spPr bwMode="auto">
          <a:xfrm flipV="1">
            <a:off x="3886200" y="3657600"/>
            <a:ext cx="1600200" cy="76200"/>
          </a:xfrm>
          <a:prstGeom prst="line">
            <a:avLst/>
          </a:prstGeom>
          <a:noFill/>
          <a:ln w="50800">
            <a:solidFill>
              <a:srgbClr val="3333FF"/>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6" name="Line 5"/>
          <p:cNvSpPr>
            <a:spLocks noChangeShapeType="1"/>
          </p:cNvSpPr>
          <p:nvPr>
            <p:custDataLst>
              <p:tags r:id="rId3"/>
            </p:custDataLst>
          </p:nvPr>
        </p:nvSpPr>
        <p:spPr bwMode="auto">
          <a:xfrm flipV="1">
            <a:off x="4114800" y="2895600"/>
            <a:ext cx="1676400" cy="76200"/>
          </a:xfrm>
          <a:prstGeom prst="line">
            <a:avLst/>
          </a:prstGeom>
          <a:noFill/>
          <a:ln w="50800">
            <a:solidFill>
              <a:srgbClr val="3333FF"/>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7" name="Line 6"/>
          <p:cNvSpPr>
            <a:spLocks noChangeShapeType="1"/>
          </p:cNvSpPr>
          <p:nvPr>
            <p:custDataLst>
              <p:tags r:id="rId4"/>
            </p:custDataLst>
          </p:nvPr>
        </p:nvSpPr>
        <p:spPr bwMode="auto">
          <a:xfrm flipV="1">
            <a:off x="4114800" y="2057400"/>
            <a:ext cx="1676400" cy="76200"/>
          </a:xfrm>
          <a:prstGeom prst="line">
            <a:avLst/>
          </a:prstGeom>
          <a:noFill/>
          <a:ln w="50800">
            <a:solidFill>
              <a:srgbClr val="3333FF"/>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8" name="Line 7"/>
          <p:cNvSpPr>
            <a:spLocks noChangeShapeType="1"/>
          </p:cNvSpPr>
          <p:nvPr>
            <p:custDataLst>
              <p:tags r:id="rId5"/>
            </p:custDataLst>
          </p:nvPr>
        </p:nvSpPr>
        <p:spPr bwMode="auto">
          <a:xfrm flipV="1">
            <a:off x="3657600" y="2438400"/>
            <a:ext cx="1676400" cy="76200"/>
          </a:xfrm>
          <a:prstGeom prst="line">
            <a:avLst/>
          </a:prstGeom>
          <a:noFill/>
          <a:ln w="50800">
            <a:solidFill>
              <a:srgbClr val="3333FF"/>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9" name="Line 8"/>
          <p:cNvSpPr>
            <a:spLocks noChangeShapeType="1"/>
          </p:cNvSpPr>
          <p:nvPr>
            <p:custDataLst>
              <p:tags r:id="rId6"/>
            </p:custDataLst>
          </p:nvPr>
        </p:nvSpPr>
        <p:spPr bwMode="auto">
          <a:xfrm flipV="1">
            <a:off x="3657600" y="3352800"/>
            <a:ext cx="1676400" cy="76200"/>
          </a:xfrm>
          <a:prstGeom prst="line">
            <a:avLst/>
          </a:prstGeom>
          <a:noFill/>
          <a:ln w="50800">
            <a:solidFill>
              <a:srgbClr val="3333FF"/>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10" name="Line 9"/>
          <p:cNvSpPr>
            <a:spLocks noChangeShapeType="1"/>
          </p:cNvSpPr>
          <p:nvPr>
            <p:custDataLst>
              <p:tags r:id="rId7"/>
            </p:custDataLst>
          </p:nvPr>
        </p:nvSpPr>
        <p:spPr bwMode="auto">
          <a:xfrm>
            <a:off x="2971800" y="2895600"/>
            <a:ext cx="2971800" cy="76200"/>
          </a:xfrm>
          <a:prstGeom prst="line">
            <a:avLst/>
          </a:prstGeom>
          <a:noFill/>
          <a:ln w="50800">
            <a:solidFill>
              <a:srgbClr val="CC0000"/>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11" name="Line 10"/>
          <p:cNvSpPr>
            <a:spLocks noChangeShapeType="1"/>
          </p:cNvSpPr>
          <p:nvPr>
            <p:custDataLst>
              <p:tags r:id="rId8"/>
            </p:custDataLst>
          </p:nvPr>
        </p:nvSpPr>
        <p:spPr bwMode="auto">
          <a:xfrm>
            <a:off x="2971800" y="1981200"/>
            <a:ext cx="3581400" cy="228600"/>
          </a:xfrm>
          <a:prstGeom prst="line">
            <a:avLst/>
          </a:prstGeom>
          <a:noFill/>
          <a:ln w="50800">
            <a:solidFill>
              <a:srgbClr val="CC0000"/>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Tree>
    <p:extLst>
      <p:ext uri="{BB962C8B-B14F-4D97-AF65-F5344CB8AC3E}">
        <p14:creationId xmlns:p14="http://schemas.microsoft.com/office/powerpoint/2010/main" val="318439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custDataLst>
              <p:tags r:id="rId1"/>
            </p:custDataLst>
          </p:nvPr>
        </p:nvSpPr>
        <p:spPr/>
        <p:txBody>
          <a:bodyPr/>
          <a:lstStyle/>
          <a:p>
            <a:r>
              <a:rPr lang="en-US" u="sng"/>
              <a:t>RA</a:t>
            </a:r>
            <a:r>
              <a:rPr lang="en-US"/>
              <a:t>ndom </a:t>
            </a:r>
            <a:r>
              <a:rPr lang="en-US" u="sng"/>
              <a:t>SA</a:t>
            </a:r>
            <a:r>
              <a:rPr lang="en-US"/>
              <a:t>mple </a:t>
            </a:r>
            <a:r>
              <a:rPr lang="en-US" u="sng"/>
              <a:t>C</a:t>
            </a:r>
            <a:r>
              <a:rPr lang="en-US"/>
              <a:t>onsensus</a:t>
            </a:r>
          </a:p>
        </p:txBody>
      </p:sp>
      <p:pic>
        <p:nvPicPr>
          <p:cNvPr id="463875" name="Picture 3"/>
          <p:cNvPicPr>
            <a:picLocks noGrp="1" noChangeAspect="1" noChangeArrowheads="1"/>
          </p:cNvPicPr>
          <p:nvPr>
            <p:ph type="body" idx="1"/>
            <p:custDataLst>
              <p:tags r:id="rId2"/>
            </p:custDataLst>
          </p:nvPr>
        </p:nvPicPr>
        <p:blipFill>
          <a:blip r:embed="rId13" cstate="print"/>
          <a:srcRect/>
          <a:stretch>
            <a:fillRect/>
          </a:stretch>
        </p:blipFill>
        <p:spPr>
          <a:xfrm>
            <a:off x="1314450" y="1752600"/>
            <a:ext cx="6515100" cy="4343400"/>
          </a:xfrm>
          <a:noFill/>
          <a:ln/>
        </p:spPr>
      </p:pic>
      <p:sp>
        <p:nvSpPr>
          <p:cNvPr id="463876" name="Line 4"/>
          <p:cNvSpPr>
            <a:spLocks noChangeShapeType="1"/>
          </p:cNvSpPr>
          <p:nvPr>
            <p:custDataLst>
              <p:tags r:id="rId3"/>
            </p:custDataLst>
          </p:nvPr>
        </p:nvSpPr>
        <p:spPr bwMode="auto">
          <a:xfrm flipV="1">
            <a:off x="3886200" y="3657600"/>
            <a:ext cx="1600200" cy="76200"/>
          </a:xfrm>
          <a:prstGeom prst="line">
            <a:avLst/>
          </a:prstGeom>
          <a:noFill/>
          <a:ln w="50800">
            <a:solidFill>
              <a:schemeClr val="bg1"/>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3877" name="Line 5"/>
          <p:cNvSpPr>
            <a:spLocks noChangeShapeType="1"/>
          </p:cNvSpPr>
          <p:nvPr>
            <p:custDataLst>
              <p:tags r:id="rId4"/>
            </p:custDataLst>
          </p:nvPr>
        </p:nvSpPr>
        <p:spPr bwMode="auto">
          <a:xfrm flipV="1">
            <a:off x="4103914" y="2743196"/>
            <a:ext cx="1676400" cy="76200"/>
          </a:xfrm>
          <a:prstGeom prst="line">
            <a:avLst/>
          </a:prstGeom>
          <a:noFill/>
          <a:ln w="50800">
            <a:solidFill>
              <a:schemeClr val="bg1"/>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3878" name="Line 6"/>
          <p:cNvSpPr>
            <a:spLocks noChangeShapeType="1"/>
          </p:cNvSpPr>
          <p:nvPr>
            <p:custDataLst>
              <p:tags r:id="rId5"/>
            </p:custDataLst>
          </p:nvPr>
        </p:nvSpPr>
        <p:spPr bwMode="auto">
          <a:xfrm flipV="1">
            <a:off x="4114800" y="2057400"/>
            <a:ext cx="1676400" cy="76200"/>
          </a:xfrm>
          <a:prstGeom prst="line">
            <a:avLst/>
          </a:prstGeom>
          <a:noFill/>
          <a:ln w="50800">
            <a:solidFill>
              <a:schemeClr val="bg1"/>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3879" name="Line 7"/>
          <p:cNvSpPr>
            <a:spLocks noChangeShapeType="1"/>
          </p:cNvSpPr>
          <p:nvPr>
            <p:custDataLst>
              <p:tags r:id="rId6"/>
            </p:custDataLst>
          </p:nvPr>
        </p:nvSpPr>
        <p:spPr bwMode="auto">
          <a:xfrm flipV="1">
            <a:off x="3657600" y="2438400"/>
            <a:ext cx="1676400" cy="76200"/>
          </a:xfrm>
          <a:prstGeom prst="line">
            <a:avLst/>
          </a:prstGeom>
          <a:noFill/>
          <a:ln w="50800">
            <a:solidFill>
              <a:schemeClr val="bg1"/>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3880" name="Line 8"/>
          <p:cNvSpPr>
            <a:spLocks noChangeShapeType="1"/>
          </p:cNvSpPr>
          <p:nvPr>
            <p:custDataLst>
              <p:tags r:id="rId7"/>
            </p:custDataLst>
          </p:nvPr>
        </p:nvSpPr>
        <p:spPr bwMode="auto">
          <a:xfrm flipV="1">
            <a:off x="3657600" y="3352800"/>
            <a:ext cx="1676400" cy="76200"/>
          </a:xfrm>
          <a:prstGeom prst="line">
            <a:avLst/>
          </a:prstGeom>
          <a:noFill/>
          <a:ln w="50800">
            <a:solidFill>
              <a:schemeClr val="bg1"/>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3881" name="Line 9"/>
          <p:cNvSpPr>
            <a:spLocks noChangeShapeType="1"/>
          </p:cNvSpPr>
          <p:nvPr>
            <p:custDataLst>
              <p:tags r:id="rId8"/>
            </p:custDataLst>
          </p:nvPr>
        </p:nvSpPr>
        <p:spPr bwMode="auto">
          <a:xfrm>
            <a:off x="2971800" y="2895600"/>
            <a:ext cx="2971800" cy="76200"/>
          </a:xfrm>
          <a:prstGeom prst="line">
            <a:avLst/>
          </a:prstGeom>
          <a:noFill/>
          <a:ln w="50800">
            <a:solidFill>
              <a:schemeClr val="bg1"/>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3882" name="Line 10"/>
          <p:cNvSpPr>
            <a:spLocks noChangeShapeType="1"/>
          </p:cNvSpPr>
          <p:nvPr>
            <p:custDataLst>
              <p:tags r:id="rId9"/>
            </p:custDataLst>
          </p:nvPr>
        </p:nvSpPr>
        <p:spPr bwMode="auto">
          <a:xfrm>
            <a:off x="2971800" y="1981200"/>
            <a:ext cx="3581400" cy="228600"/>
          </a:xfrm>
          <a:prstGeom prst="line">
            <a:avLst/>
          </a:prstGeom>
          <a:noFill/>
          <a:ln w="50800">
            <a:solidFill>
              <a:schemeClr val="bg1"/>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3883" name="Text Box 11"/>
          <p:cNvSpPr txBox="1">
            <a:spLocks noChangeArrowheads="1"/>
          </p:cNvSpPr>
          <p:nvPr>
            <p:custDataLst>
              <p:tags r:id="rId10"/>
            </p:custDataLst>
          </p:nvPr>
        </p:nvSpPr>
        <p:spPr bwMode="auto">
          <a:xfrm>
            <a:off x="1524000" y="5410200"/>
            <a:ext cx="6019800" cy="369332"/>
          </a:xfrm>
          <a:prstGeom prst="rect">
            <a:avLst/>
          </a:prstGeom>
          <a:solidFill>
            <a:schemeClr val="bg1"/>
          </a:solidFill>
          <a:ln w="9525">
            <a:noFill/>
            <a:miter lim="800000"/>
            <a:headEnd/>
            <a:tailEnd/>
          </a:ln>
          <a:effectLst/>
        </p:spPr>
        <p:txBody>
          <a:bodyPr>
            <a:spAutoFit/>
          </a:bodyPr>
          <a:lstStyle/>
          <a:p>
            <a:pPr algn="ctr">
              <a:spcBef>
                <a:spcPct val="50000"/>
              </a:spcBef>
            </a:pPr>
            <a:r>
              <a:rPr lang="en-US" dirty="0"/>
              <a:t>Select </a:t>
            </a:r>
            <a:r>
              <a:rPr lang="en-US" i="1" dirty="0"/>
              <a:t>one</a:t>
            </a:r>
            <a:r>
              <a:rPr lang="en-US" dirty="0"/>
              <a:t> match at random, count </a:t>
            </a:r>
            <a:r>
              <a:rPr lang="en-US" i="1" dirty="0"/>
              <a:t>inliers</a:t>
            </a:r>
            <a:endParaRPr lang="en-US" dirty="0"/>
          </a:p>
        </p:txBody>
      </p:sp>
    </p:spTree>
    <p:extLst>
      <p:ext uri="{BB962C8B-B14F-4D97-AF65-F5344CB8AC3E}">
        <p14:creationId xmlns:p14="http://schemas.microsoft.com/office/powerpoint/2010/main" val="121766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500" fill="hold"/>
                                        <p:tgtEl>
                                          <p:spTgt spid="463879"/>
                                        </p:tgtEl>
                                        <p:attrNameLst>
                                          <p:attrName>stroke.color</p:attrName>
                                        </p:attrNameLst>
                                      </p:cBhvr>
                                      <p:to>
                                        <a:srgbClr val="FFFF00"/>
                                      </p:to>
                                    </p:animClr>
                                    <p:set>
                                      <p:cBhvr>
                                        <p:cTn id="7" dur="500" fill="hold"/>
                                        <p:tgtEl>
                                          <p:spTgt spid="463879"/>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500" fill="hold"/>
                                        <p:tgtEl>
                                          <p:spTgt spid="463878"/>
                                        </p:tgtEl>
                                        <p:attrNameLst>
                                          <p:attrName>stroke.color</p:attrName>
                                        </p:attrNameLst>
                                      </p:cBhvr>
                                      <p:to>
                                        <a:schemeClr val="accent1"/>
                                      </p:to>
                                    </p:animClr>
                                    <p:set>
                                      <p:cBhvr>
                                        <p:cTn id="12" dur="500" fill="hold"/>
                                        <p:tgtEl>
                                          <p:spTgt spid="463878"/>
                                        </p:tgtEl>
                                        <p:attrNameLst>
                                          <p:attrName>stroke.on</p:attrName>
                                        </p:attrNameLst>
                                      </p:cBhvr>
                                      <p:to>
                                        <p:strVal val="true"/>
                                      </p:to>
                                    </p:set>
                                  </p:childTnLst>
                                </p:cTn>
                              </p:par>
                              <p:par>
                                <p:cTn id="13" presetID="7" presetClass="emph" presetSubtype="2" fill="hold" nodeType="withEffect">
                                  <p:stCondLst>
                                    <p:cond delay="0"/>
                                  </p:stCondLst>
                                  <p:childTnLst>
                                    <p:animClr clrSpc="rgb" dir="cw">
                                      <p:cBhvr>
                                        <p:cTn id="14" dur="500" fill="hold"/>
                                        <p:tgtEl>
                                          <p:spTgt spid="463877"/>
                                        </p:tgtEl>
                                        <p:attrNameLst>
                                          <p:attrName>stroke.color</p:attrName>
                                        </p:attrNameLst>
                                      </p:cBhvr>
                                      <p:to>
                                        <a:schemeClr val="accent1"/>
                                      </p:to>
                                    </p:animClr>
                                    <p:set>
                                      <p:cBhvr>
                                        <p:cTn id="15" dur="500" fill="hold"/>
                                        <p:tgtEl>
                                          <p:spTgt spid="463877"/>
                                        </p:tgtEl>
                                        <p:attrNameLst>
                                          <p:attrName>stroke.on</p:attrName>
                                        </p:attrNameLst>
                                      </p:cBhvr>
                                      <p:to>
                                        <p:strVal val="true"/>
                                      </p:to>
                                    </p:set>
                                  </p:childTnLst>
                                </p:cTn>
                              </p:par>
                              <p:par>
                                <p:cTn id="16" presetID="7" presetClass="emph" presetSubtype="2" fill="hold" nodeType="withEffect">
                                  <p:stCondLst>
                                    <p:cond delay="0"/>
                                  </p:stCondLst>
                                  <p:childTnLst>
                                    <p:animClr clrSpc="rgb" dir="cw">
                                      <p:cBhvr>
                                        <p:cTn id="17" dur="500" fill="hold"/>
                                        <p:tgtEl>
                                          <p:spTgt spid="463880"/>
                                        </p:tgtEl>
                                        <p:attrNameLst>
                                          <p:attrName>stroke.color</p:attrName>
                                        </p:attrNameLst>
                                      </p:cBhvr>
                                      <p:to>
                                        <a:schemeClr val="accent1"/>
                                      </p:to>
                                    </p:animClr>
                                    <p:set>
                                      <p:cBhvr>
                                        <p:cTn id="18" dur="500" fill="hold"/>
                                        <p:tgtEl>
                                          <p:spTgt spid="463880"/>
                                        </p:tgtEl>
                                        <p:attrNameLst>
                                          <p:attrName>stroke.on</p:attrName>
                                        </p:attrNameLst>
                                      </p:cBhvr>
                                      <p:to>
                                        <p:strVal val="true"/>
                                      </p:to>
                                    </p:set>
                                  </p:childTnLst>
                                </p:cTn>
                              </p:par>
                              <p:par>
                                <p:cTn id="19" presetID="7" presetClass="emph" presetSubtype="2" fill="hold" nodeType="withEffect">
                                  <p:stCondLst>
                                    <p:cond delay="0"/>
                                  </p:stCondLst>
                                  <p:childTnLst>
                                    <p:animClr clrSpc="rgb" dir="cw">
                                      <p:cBhvr>
                                        <p:cTn id="20" dur="500" fill="hold"/>
                                        <p:tgtEl>
                                          <p:spTgt spid="463876"/>
                                        </p:tgtEl>
                                        <p:attrNameLst>
                                          <p:attrName>stroke.color</p:attrName>
                                        </p:attrNameLst>
                                      </p:cBhvr>
                                      <p:to>
                                        <a:schemeClr val="accent1"/>
                                      </p:to>
                                    </p:animClr>
                                    <p:set>
                                      <p:cBhvr>
                                        <p:cTn id="21" dur="500" fill="hold"/>
                                        <p:tgtEl>
                                          <p:spTgt spid="463876"/>
                                        </p:tgtEl>
                                        <p:attrNameLst>
                                          <p:attrName>stroke.on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7" presetClass="emph" presetSubtype="2" fill="hold" nodeType="clickEffect">
                                  <p:stCondLst>
                                    <p:cond delay="0"/>
                                  </p:stCondLst>
                                  <p:childTnLst>
                                    <p:animClr clrSpc="rgb" dir="cw">
                                      <p:cBhvr>
                                        <p:cTn id="25" dur="500" fill="hold"/>
                                        <p:tgtEl>
                                          <p:spTgt spid="463882"/>
                                        </p:tgtEl>
                                        <p:attrNameLst>
                                          <p:attrName>stroke.color</p:attrName>
                                        </p:attrNameLst>
                                      </p:cBhvr>
                                      <p:to>
                                        <a:srgbClr val="CC0000"/>
                                      </p:to>
                                    </p:animClr>
                                    <p:set>
                                      <p:cBhvr>
                                        <p:cTn id="26" dur="500" fill="hold"/>
                                        <p:tgtEl>
                                          <p:spTgt spid="463882"/>
                                        </p:tgtEl>
                                        <p:attrNameLst>
                                          <p:attrName>stroke.on</p:attrName>
                                        </p:attrNameLst>
                                      </p:cBhvr>
                                      <p:to>
                                        <p:strVal val="true"/>
                                      </p:to>
                                    </p:set>
                                  </p:childTnLst>
                                </p:cTn>
                              </p:par>
                              <p:par>
                                <p:cTn id="27" presetID="7" presetClass="emph" presetSubtype="2" fill="hold" nodeType="withEffect">
                                  <p:stCondLst>
                                    <p:cond delay="0"/>
                                  </p:stCondLst>
                                  <p:childTnLst>
                                    <p:animClr clrSpc="rgb" dir="cw">
                                      <p:cBhvr>
                                        <p:cTn id="28" dur="500" fill="hold"/>
                                        <p:tgtEl>
                                          <p:spTgt spid="463881"/>
                                        </p:tgtEl>
                                        <p:attrNameLst>
                                          <p:attrName>stroke.color</p:attrName>
                                        </p:attrNameLst>
                                      </p:cBhvr>
                                      <p:to>
                                        <a:srgbClr val="CC0000"/>
                                      </p:to>
                                    </p:animClr>
                                    <p:set>
                                      <p:cBhvr>
                                        <p:cTn id="29" dur="500" fill="hold"/>
                                        <p:tgtEl>
                                          <p:spTgt spid="46388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custDataLst>
              <p:tags r:id="rId1"/>
            </p:custDataLst>
          </p:nvPr>
        </p:nvSpPr>
        <p:spPr/>
        <p:txBody>
          <a:bodyPr/>
          <a:lstStyle/>
          <a:p>
            <a:r>
              <a:rPr lang="en-US" u="sng"/>
              <a:t>RA</a:t>
            </a:r>
            <a:r>
              <a:rPr lang="en-US"/>
              <a:t>ndom </a:t>
            </a:r>
            <a:r>
              <a:rPr lang="en-US" u="sng"/>
              <a:t>SA</a:t>
            </a:r>
            <a:r>
              <a:rPr lang="en-US"/>
              <a:t>mple </a:t>
            </a:r>
            <a:r>
              <a:rPr lang="en-US" u="sng"/>
              <a:t>C</a:t>
            </a:r>
            <a:r>
              <a:rPr lang="en-US"/>
              <a:t>onsensus</a:t>
            </a:r>
          </a:p>
        </p:txBody>
      </p:sp>
      <p:pic>
        <p:nvPicPr>
          <p:cNvPr id="464899" name="Picture 3"/>
          <p:cNvPicPr>
            <a:picLocks noGrp="1" noChangeAspect="1" noChangeArrowheads="1"/>
          </p:cNvPicPr>
          <p:nvPr>
            <p:ph type="body" idx="1"/>
            <p:custDataLst>
              <p:tags r:id="rId2"/>
            </p:custDataLst>
          </p:nvPr>
        </p:nvPicPr>
        <p:blipFill>
          <a:blip r:embed="rId13" cstate="print"/>
          <a:srcRect/>
          <a:stretch>
            <a:fillRect/>
          </a:stretch>
        </p:blipFill>
        <p:spPr>
          <a:xfrm>
            <a:off x="1314450" y="1752600"/>
            <a:ext cx="6515100" cy="4343400"/>
          </a:xfrm>
          <a:noFill/>
          <a:ln/>
        </p:spPr>
      </p:pic>
      <p:sp>
        <p:nvSpPr>
          <p:cNvPr id="464900" name="Line 4"/>
          <p:cNvSpPr>
            <a:spLocks noChangeShapeType="1"/>
          </p:cNvSpPr>
          <p:nvPr>
            <p:custDataLst>
              <p:tags r:id="rId3"/>
            </p:custDataLst>
          </p:nvPr>
        </p:nvSpPr>
        <p:spPr bwMode="auto">
          <a:xfrm flipV="1">
            <a:off x="3886200" y="3657600"/>
            <a:ext cx="1600200" cy="76200"/>
          </a:xfrm>
          <a:prstGeom prst="line">
            <a:avLst/>
          </a:prstGeom>
          <a:noFill/>
          <a:ln w="50800">
            <a:solidFill>
              <a:schemeClr val="bg1"/>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4901" name="Line 5"/>
          <p:cNvSpPr>
            <a:spLocks noChangeShapeType="1"/>
          </p:cNvSpPr>
          <p:nvPr>
            <p:custDataLst>
              <p:tags r:id="rId4"/>
            </p:custDataLst>
          </p:nvPr>
        </p:nvSpPr>
        <p:spPr bwMode="auto">
          <a:xfrm flipV="1">
            <a:off x="4103914" y="2743196"/>
            <a:ext cx="1676400" cy="76200"/>
          </a:xfrm>
          <a:prstGeom prst="line">
            <a:avLst/>
          </a:prstGeom>
          <a:noFill/>
          <a:ln w="50800">
            <a:solidFill>
              <a:schemeClr val="bg1"/>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4902" name="Line 6"/>
          <p:cNvSpPr>
            <a:spLocks noChangeShapeType="1"/>
          </p:cNvSpPr>
          <p:nvPr>
            <p:custDataLst>
              <p:tags r:id="rId5"/>
            </p:custDataLst>
          </p:nvPr>
        </p:nvSpPr>
        <p:spPr bwMode="auto">
          <a:xfrm flipV="1">
            <a:off x="4114800" y="2057400"/>
            <a:ext cx="1676400" cy="76200"/>
          </a:xfrm>
          <a:prstGeom prst="line">
            <a:avLst/>
          </a:prstGeom>
          <a:noFill/>
          <a:ln w="50800">
            <a:solidFill>
              <a:schemeClr val="bg1"/>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4903" name="Line 7"/>
          <p:cNvSpPr>
            <a:spLocks noChangeShapeType="1"/>
          </p:cNvSpPr>
          <p:nvPr>
            <p:custDataLst>
              <p:tags r:id="rId6"/>
            </p:custDataLst>
          </p:nvPr>
        </p:nvSpPr>
        <p:spPr bwMode="auto">
          <a:xfrm flipV="1">
            <a:off x="3657600" y="2438400"/>
            <a:ext cx="1676400" cy="76200"/>
          </a:xfrm>
          <a:prstGeom prst="line">
            <a:avLst/>
          </a:prstGeom>
          <a:noFill/>
          <a:ln w="50800">
            <a:solidFill>
              <a:schemeClr val="bg1"/>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4904" name="Line 8"/>
          <p:cNvSpPr>
            <a:spLocks noChangeShapeType="1"/>
          </p:cNvSpPr>
          <p:nvPr>
            <p:custDataLst>
              <p:tags r:id="rId7"/>
            </p:custDataLst>
          </p:nvPr>
        </p:nvSpPr>
        <p:spPr bwMode="auto">
          <a:xfrm flipV="1">
            <a:off x="3657600" y="3352800"/>
            <a:ext cx="1676400" cy="76200"/>
          </a:xfrm>
          <a:prstGeom prst="line">
            <a:avLst/>
          </a:prstGeom>
          <a:noFill/>
          <a:ln w="50800">
            <a:solidFill>
              <a:schemeClr val="bg1"/>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4905" name="Line 9"/>
          <p:cNvSpPr>
            <a:spLocks noChangeShapeType="1"/>
          </p:cNvSpPr>
          <p:nvPr>
            <p:custDataLst>
              <p:tags r:id="rId8"/>
            </p:custDataLst>
          </p:nvPr>
        </p:nvSpPr>
        <p:spPr bwMode="auto">
          <a:xfrm>
            <a:off x="2971800" y="2895600"/>
            <a:ext cx="2971800" cy="76200"/>
          </a:xfrm>
          <a:prstGeom prst="line">
            <a:avLst/>
          </a:prstGeom>
          <a:noFill/>
          <a:ln w="50800">
            <a:solidFill>
              <a:schemeClr val="bg1"/>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4906" name="Line 10"/>
          <p:cNvSpPr>
            <a:spLocks noChangeShapeType="1"/>
          </p:cNvSpPr>
          <p:nvPr>
            <p:custDataLst>
              <p:tags r:id="rId9"/>
            </p:custDataLst>
          </p:nvPr>
        </p:nvSpPr>
        <p:spPr bwMode="auto">
          <a:xfrm>
            <a:off x="2971800" y="1981200"/>
            <a:ext cx="3581400" cy="228600"/>
          </a:xfrm>
          <a:prstGeom prst="line">
            <a:avLst/>
          </a:prstGeom>
          <a:noFill/>
          <a:ln w="50800">
            <a:solidFill>
              <a:schemeClr val="bg1"/>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4907" name="Text Box 11"/>
          <p:cNvSpPr txBox="1">
            <a:spLocks noChangeArrowheads="1"/>
          </p:cNvSpPr>
          <p:nvPr>
            <p:custDataLst>
              <p:tags r:id="rId10"/>
            </p:custDataLst>
          </p:nvPr>
        </p:nvSpPr>
        <p:spPr bwMode="auto">
          <a:xfrm>
            <a:off x="1524000" y="5410200"/>
            <a:ext cx="6019800" cy="369332"/>
          </a:xfrm>
          <a:prstGeom prst="rect">
            <a:avLst/>
          </a:prstGeom>
          <a:solidFill>
            <a:schemeClr val="bg1"/>
          </a:solidFill>
          <a:ln w="9525">
            <a:noFill/>
            <a:miter lim="800000"/>
            <a:headEnd/>
            <a:tailEnd/>
          </a:ln>
          <a:effectLst/>
        </p:spPr>
        <p:txBody>
          <a:bodyPr>
            <a:spAutoFit/>
          </a:bodyPr>
          <a:lstStyle/>
          <a:p>
            <a:pPr algn="ctr">
              <a:spcBef>
                <a:spcPct val="50000"/>
              </a:spcBef>
            </a:pPr>
            <a:r>
              <a:rPr lang="en-US" dirty="0"/>
              <a:t>Select another match at random, count </a:t>
            </a:r>
            <a:r>
              <a:rPr lang="en-US" i="1" dirty="0"/>
              <a:t>inliers</a:t>
            </a:r>
            <a:endParaRPr lang="en-US" dirty="0"/>
          </a:p>
        </p:txBody>
      </p:sp>
    </p:spTree>
    <p:extLst>
      <p:ext uri="{BB962C8B-B14F-4D97-AF65-F5344CB8AC3E}">
        <p14:creationId xmlns:p14="http://schemas.microsoft.com/office/powerpoint/2010/main" val="118352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500" fill="hold"/>
                                        <p:tgtEl>
                                          <p:spTgt spid="464905"/>
                                        </p:tgtEl>
                                        <p:attrNameLst>
                                          <p:attrName>stroke.color</p:attrName>
                                        </p:attrNameLst>
                                      </p:cBhvr>
                                      <p:to>
                                        <a:srgbClr val="FFFF00"/>
                                      </p:to>
                                    </p:animClr>
                                    <p:set>
                                      <p:cBhvr>
                                        <p:cTn id="7" dur="500" fill="hold"/>
                                        <p:tgtEl>
                                          <p:spTgt spid="464905"/>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500" fill="hold"/>
                                        <p:tgtEl>
                                          <p:spTgt spid="464902"/>
                                        </p:tgtEl>
                                        <p:attrNameLst>
                                          <p:attrName>stroke.color</p:attrName>
                                        </p:attrNameLst>
                                      </p:cBhvr>
                                      <p:to>
                                        <a:srgbClr val="FF0000"/>
                                      </p:to>
                                    </p:animClr>
                                    <p:set>
                                      <p:cBhvr>
                                        <p:cTn id="12" dur="500" fill="hold"/>
                                        <p:tgtEl>
                                          <p:spTgt spid="464902"/>
                                        </p:tgtEl>
                                        <p:attrNameLst>
                                          <p:attrName>stroke.on</p:attrName>
                                        </p:attrNameLst>
                                      </p:cBhvr>
                                      <p:to>
                                        <p:strVal val="true"/>
                                      </p:to>
                                    </p:set>
                                  </p:childTnLst>
                                </p:cTn>
                              </p:par>
                              <p:par>
                                <p:cTn id="13" presetID="7" presetClass="emph" presetSubtype="2" fill="hold" nodeType="withEffect">
                                  <p:stCondLst>
                                    <p:cond delay="0"/>
                                  </p:stCondLst>
                                  <p:childTnLst>
                                    <p:animClr clrSpc="rgb" dir="cw">
                                      <p:cBhvr>
                                        <p:cTn id="14" dur="500" fill="hold"/>
                                        <p:tgtEl>
                                          <p:spTgt spid="464903"/>
                                        </p:tgtEl>
                                        <p:attrNameLst>
                                          <p:attrName>stroke.color</p:attrName>
                                        </p:attrNameLst>
                                      </p:cBhvr>
                                      <p:to>
                                        <a:srgbClr val="FF0000"/>
                                      </p:to>
                                    </p:animClr>
                                    <p:set>
                                      <p:cBhvr>
                                        <p:cTn id="15" dur="500" fill="hold"/>
                                        <p:tgtEl>
                                          <p:spTgt spid="464903"/>
                                        </p:tgtEl>
                                        <p:attrNameLst>
                                          <p:attrName>stroke.on</p:attrName>
                                        </p:attrNameLst>
                                      </p:cBhvr>
                                      <p:to>
                                        <p:strVal val="true"/>
                                      </p:to>
                                    </p:set>
                                  </p:childTnLst>
                                </p:cTn>
                              </p:par>
                              <p:par>
                                <p:cTn id="16" presetID="7" presetClass="emph" presetSubtype="2" fill="hold" nodeType="withEffect">
                                  <p:stCondLst>
                                    <p:cond delay="0"/>
                                  </p:stCondLst>
                                  <p:childTnLst>
                                    <p:animClr clrSpc="rgb" dir="cw">
                                      <p:cBhvr>
                                        <p:cTn id="17" dur="500" fill="hold"/>
                                        <p:tgtEl>
                                          <p:spTgt spid="464901"/>
                                        </p:tgtEl>
                                        <p:attrNameLst>
                                          <p:attrName>stroke.color</p:attrName>
                                        </p:attrNameLst>
                                      </p:cBhvr>
                                      <p:to>
                                        <a:srgbClr val="FF0000"/>
                                      </p:to>
                                    </p:animClr>
                                    <p:set>
                                      <p:cBhvr>
                                        <p:cTn id="18" dur="500" fill="hold"/>
                                        <p:tgtEl>
                                          <p:spTgt spid="464901"/>
                                        </p:tgtEl>
                                        <p:attrNameLst>
                                          <p:attrName>stroke.on</p:attrName>
                                        </p:attrNameLst>
                                      </p:cBhvr>
                                      <p:to>
                                        <p:strVal val="true"/>
                                      </p:to>
                                    </p:set>
                                  </p:childTnLst>
                                </p:cTn>
                              </p:par>
                              <p:par>
                                <p:cTn id="19" presetID="7" presetClass="emph" presetSubtype="2" fill="hold" nodeType="withEffect">
                                  <p:stCondLst>
                                    <p:cond delay="0"/>
                                  </p:stCondLst>
                                  <p:childTnLst>
                                    <p:animClr clrSpc="rgb" dir="cw">
                                      <p:cBhvr>
                                        <p:cTn id="20" dur="500" fill="hold"/>
                                        <p:tgtEl>
                                          <p:spTgt spid="464904"/>
                                        </p:tgtEl>
                                        <p:attrNameLst>
                                          <p:attrName>stroke.color</p:attrName>
                                        </p:attrNameLst>
                                      </p:cBhvr>
                                      <p:to>
                                        <a:srgbClr val="FF0000"/>
                                      </p:to>
                                    </p:animClr>
                                    <p:set>
                                      <p:cBhvr>
                                        <p:cTn id="21" dur="500" fill="hold"/>
                                        <p:tgtEl>
                                          <p:spTgt spid="464904"/>
                                        </p:tgtEl>
                                        <p:attrNameLst>
                                          <p:attrName>stroke.on</p:attrName>
                                        </p:attrNameLst>
                                      </p:cBhvr>
                                      <p:to>
                                        <p:strVal val="true"/>
                                      </p:to>
                                    </p:set>
                                  </p:childTnLst>
                                </p:cTn>
                              </p:par>
                              <p:par>
                                <p:cTn id="22" presetID="7" presetClass="emph" presetSubtype="2" fill="hold" nodeType="withEffect">
                                  <p:stCondLst>
                                    <p:cond delay="0"/>
                                  </p:stCondLst>
                                  <p:childTnLst>
                                    <p:animClr clrSpc="rgb" dir="cw">
                                      <p:cBhvr>
                                        <p:cTn id="23" dur="500" fill="hold"/>
                                        <p:tgtEl>
                                          <p:spTgt spid="464900"/>
                                        </p:tgtEl>
                                        <p:attrNameLst>
                                          <p:attrName>stroke.color</p:attrName>
                                        </p:attrNameLst>
                                      </p:cBhvr>
                                      <p:to>
                                        <a:srgbClr val="FF0000"/>
                                      </p:to>
                                    </p:animClr>
                                    <p:set>
                                      <p:cBhvr>
                                        <p:cTn id="24" dur="500" fill="hold"/>
                                        <p:tgtEl>
                                          <p:spTgt spid="464900"/>
                                        </p:tgtEl>
                                        <p:attrNameLst>
                                          <p:attrName>stroke.on</p:attrName>
                                        </p:attrNameLst>
                                      </p:cBhvr>
                                      <p:to>
                                        <p:strVal val="true"/>
                                      </p:to>
                                    </p:set>
                                  </p:childTnLst>
                                </p:cTn>
                              </p:par>
                              <p:par>
                                <p:cTn id="25" presetID="7" presetClass="emph" presetSubtype="2" fill="hold" nodeType="withEffect">
                                  <p:stCondLst>
                                    <p:cond delay="0"/>
                                  </p:stCondLst>
                                  <p:childTnLst>
                                    <p:animClr clrSpc="rgb" dir="cw">
                                      <p:cBhvr>
                                        <p:cTn id="26" dur="500" fill="hold"/>
                                        <p:tgtEl>
                                          <p:spTgt spid="464906"/>
                                        </p:tgtEl>
                                        <p:attrNameLst>
                                          <p:attrName>stroke.color</p:attrName>
                                        </p:attrNameLst>
                                      </p:cBhvr>
                                      <p:to>
                                        <a:srgbClr val="FF0000"/>
                                      </p:to>
                                    </p:animClr>
                                    <p:set>
                                      <p:cBhvr>
                                        <p:cTn id="27" dur="500" fill="hold"/>
                                        <p:tgtEl>
                                          <p:spTgt spid="46490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custDataLst>
              <p:tags r:id="rId1"/>
            </p:custDataLst>
          </p:nvPr>
        </p:nvSpPr>
        <p:spPr/>
        <p:txBody>
          <a:bodyPr/>
          <a:lstStyle/>
          <a:p>
            <a:r>
              <a:rPr lang="en-US" u="sng"/>
              <a:t>RA</a:t>
            </a:r>
            <a:r>
              <a:rPr lang="en-US"/>
              <a:t>ndom </a:t>
            </a:r>
            <a:r>
              <a:rPr lang="en-US" u="sng"/>
              <a:t>SA</a:t>
            </a:r>
            <a:r>
              <a:rPr lang="en-US"/>
              <a:t>mple </a:t>
            </a:r>
            <a:r>
              <a:rPr lang="en-US" u="sng"/>
              <a:t>C</a:t>
            </a:r>
            <a:r>
              <a:rPr lang="en-US"/>
              <a:t>onsensus</a:t>
            </a:r>
          </a:p>
        </p:txBody>
      </p:sp>
      <p:pic>
        <p:nvPicPr>
          <p:cNvPr id="463875" name="Picture 3"/>
          <p:cNvPicPr>
            <a:picLocks noGrp="1" noChangeAspect="1" noChangeArrowheads="1"/>
          </p:cNvPicPr>
          <p:nvPr>
            <p:ph type="body" idx="1"/>
            <p:custDataLst>
              <p:tags r:id="rId2"/>
            </p:custDataLst>
          </p:nvPr>
        </p:nvPicPr>
        <p:blipFill>
          <a:blip r:embed="rId13" cstate="print"/>
          <a:srcRect/>
          <a:stretch>
            <a:fillRect/>
          </a:stretch>
        </p:blipFill>
        <p:spPr>
          <a:xfrm>
            <a:off x="1314450" y="1752600"/>
            <a:ext cx="6515100" cy="4343400"/>
          </a:xfrm>
          <a:noFill/>
          <a:ln/>
        </p:spPr>
      </p:pic>
      <p:sp>
        <p:nvSpPr>
          <p:cNvPr id="463876" name="Line 4"/>
          <p:cNvSpPr>
            <a:spLocks noChangeShapeType="1"/>
          </p:cNvSpPr>
          <p:nvPr>
            <p:custDataLst>
              <p:tags r:id="rId3"/>
            </p:custDataLst>
          </p:nvPr>
        </p:nvSpPr>
        <p:spPr bwMode="auto">
          <a:xfrm flipV="1">
            <a:off x="3886200" y="3657600"/>
            <a:ext cx="1600200" cy="76200"/>
          </a:xfrm>
          <a:prstGeom prst="line">
            <a:avLst/>
          </a:prstGeom>
          <a:noFill/>
          <a:ln w="50800">
            <a:solidFill>
              <a:srgbClr val="3333FF"/>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3877" name="Line 5"/>
          <p:cNvSpPr>
            <a:spLocks noChangeShapeType="1"/>
          </p:cNvSpPr>
          <p:nvPr>
            <p:custDataLst>
              <p:tags r:id="rId4"/>
            </p:custDataLst>
          </p:nvPr>
        </p:nvSpPr>
        <p:spPr bwMode="auto">
          <a:xfrm flipV="1">
            <a:off x="4103914" y="2743196"/>
            <a:ext cx="1676400" cy="76200"/>
          </a:xfrm>
          <a:prstGeom prst="line">
            <a:avLst/>
          </a:prstGeom>
          <a:noFill/>
          <a:ln w="50800">
            <a:solidFill>
              <a:srgbClr val="3333FF"/>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3878" name="Line 6"/>
          <p:cNvSpPr>
            <a:spLocks noChangeShapeType="1"/>
          </p:cNvSpPr>
          <p:nvPr>
            <p:custDataLst>
              <p:tags r:id="rId5"/>
            </p:custDataLst>
          </p:nvPr>
        </p:nvSpPr>
        <p:spPr bwMode="auto">
          <a:xfrm flipV="1">
            <a:off x="4114800" y="2057400"/>
            <a:ext cx="1676400" cy="76200"/>
          </a:xfrm>
          <a:prstGeom prst="line">
            <a:avLst/>
          </a:prstGeom>
          <a:noFill/>
          <a:ln w="50800">
            <a:solidFill>
              <a:srgbClr val="3333FF"/>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3879" name="Line 7"/>
          <p:cNvSpPr>
            <a:spLocks noChangeShapeType="1"/>
          </p:cNvSpPr>
          <p:nvPr>
            <p:custDataLst>
              <p:tags r:id="rId6"/>
            </p:custDataLst>
          </p:nvPr>
        </p:nvSpPr>
        <p:spPr bwMode="auto">
          <a:xfrm flipV="1">
            <a:off x="3657600" y="2438400"/>
            <a:ext cx="1676400" cy="76200"/>
          </a:xfrm>
          <a:prstGeom prst="line">
            <a:avLst/>
          </a:prstGeom>
          <a:noFill/>
          <a:ln w="50800">
            <a:solidFill>
              <a:srgbClr val="FFFF00"/>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3880" name="Line 8"/>
          <p:cNvSpPr>
            <a:spLocks noChangeShapeType="1"/>
          </p:cNvSpPr>
          <p:nvPr>
            <p:custDataLst>
              <p:tags r:id="rId7"/>
            </p:custDataLst>
          </p:nvPr>
        </p:nvSpPr>
        <p:spPr bwMode="auto">
          <a:xfrm flipV="1">
            <a:off x="3657600" y="3352800"/>
            <a:ext cx="1676400" cy="76200"/>
          </a:xfrm>
          <a:prstGeom prst="line">
            <a:avLst/>
          </a:prstGeom>
          <a:noFill/>
          <a:ln w="50800">
            <a:solidFill>
              <a:srgbClr val="3333FF"/>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3881" name="Line 9"/>
          <p:cNvSpPr>
            <a:spLocks noChangeShapeType="1"/>
          </p:cNvSpPr>
          <p:nvPr>
            <p:custDataLst>
              <p:tags r:id="rId8"/>
            </p:custDataLst>
          </p:nvPr>
        </p:nvSpPr>
        <p:spPr bwMode="auto">
          <a:xfrm>
            <a:off x="2971800" y="2895600"/>
            <a:ext cx="2971800" cy="76200"/>
          </a:xfrm>
          <a:prstGeom prst="line">
            <a:avLst/>
          </a:prstGeom>
          <a:noFill/>
          <a:ln w="50800">
            <a:solidFill>
              <a:srgbClr val="FF0000"/>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3882" name="Line 10"/>
          <p:cNvSpPr>
            <a:spLocks noChangeShapeType="1"/>
          </p:cNvSpPr>
          <p:nvPr>
            <p:custDataLst>
              <p:tags r:id="rId9"/>
            </p:custDataLst>
          </p:nvPr>
        </p:nvSpPr>
        <p:spPr bwMode="auto">
          <a:xfrm>
            <a:off x="2971800" y="1981200"/>
            <a:ext cx="3581400" cy="228600"/>
          </a:xfrm>
          <a:prstGeom prst="line">
            <a:avLst/>
          </a:prstGeom>
          <a:noFill/>
          <a:ln w="50800">
            <a:solidFill>
              <a:srgbClr val="FF0000"/>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3883" name="Text Box 11"/>
          <p:cNvSpPr txBox="1">
            <a:spLocks noChangeArrowheads="1"/>
          </p:cNvSpPr>
          <p:nvPr>
            <p:custDataLst>
              <p:tags r:id="rId10"/>
            </p:custDataLst>
          </p:nvPr>
        </p:nvSpPr>
        <p:spPr bwMode="auto">
          <a:xfrm>
            <a:off x="1524000" y="5410200"/>
            <a:ext cx="6019800" cy="369332"/>
          </a:xfrm>
          <a:prstGeom prst="rect">
            <a:avLst/>
          </a:prstGeom>
          <a:solidFill>
            <a:schemeClr val="bg1"/>
          </a:solidFill>
          <a:ln w="9525">
            <a:noFill/>
            <a:miter lim="800000"/>
            <a:headEnd/>
            <a:tailEnd/>
          </a:ln>
          <a:effectLst/>
        </p:spPr>
        <p:txBody>
          <a:bodyPr>
            <a:spAutoFit/>
          </a:bodyPr>
          <a:lstStyle/>
          <a:p>
            <a:pPr algn="ctr">
              <a:spcBef>
                <a:spcPct val="50000"/>
              </a:spcBef>
            </a:pPr>
            <a:r>
              <a:rPr lang="en-US" dirty="0"/>
              <a:t>Output the translation with the highest number of inliers</a:t>
            </a:r>
          </a:p>
        </p:txBody>
      </p:sp>
    </p:spTree>
    <p:extLst>
      <p:ext uri="{BB962C8B-B14F-4D97-AF65-F5344CB8AC3E}">
        <p14:creationId xmlns:p14="http://schemas.microsoft.com/office/powerpoint/2010/main" val="29340588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custDataLst>
              <p:tags r:id="rId1"/>
            </p:custDataLst>
          </p:nvPr>
        </p:nvSpPr>
        <p:spPr/>
        <p:txBody>
          <a:bodyPr/>
          <a:lstStyle/>
          <a:p>
            <a:r>
              <a:rPr lang="en-US" dirty="0"/>
              <a:t>Final step: least squares fit</a:t>
            </a:r>
          </a:p>
        </p:txBody>
      </p:sp>
      <p:pic>
        <p:nvPicPr>
          <p:cNvPr id="465923" name="Picture 3"/>
          <p:cNvPicPr>
            <a:picLocks noGrp="1" noChangeAspect="1" noChangeArrowheads="1"/>
          </p:cNvPicPr>
          <p:nvPr>
            <p:ph type="body" idx="1"/>
            <p:custDataLst>
              <p:tags r:id="rId2"/>
            </p:custDataLst>
          </p:nvPr>
        </p:nvPicPr>
        <p:blipFill>
          <a:blip r:embed="rId14" cstate="print"/>
          <a:srcRect/>
          <a:stretch>
            <a:fillRect/>
          </a:stretch>
        </p:blipFill>
        <p:spPr>
          <a:xfrm>
            <a:off x="1314450" y="1545766"/>
            <a:ext cx="6515100" cy="4343400"/>
          </a:xfrm>
          <a:noFill/>
          <a:ln/>
        </p:spPr>
      </p:pic>
      <p:sp>
        <p:nvSpPr>
          <p:cNvPr id="465924" name="Line 4"/>
          <p:cNvSpPr>
            <a:spLocks noChangeShapeType="1"/>
          </p:cNvSpPr>
          <p:nvPr>
            <p:custDataLst>
              <p:tags r:id="rId3"/>
            </p:custDataLst>
          </p:nvPr>
        </p:nvSpPr>
        <p:spPr bwMode="auto">
          <a:xfrm flipV="1">
            <a:off x="3886200" y="3450766"/>
            <a:ext cx="1600200" cy="76200"/>
          </a:xfrm>
          <a:prstGeom prst="line">
            <a:avLst/>
          </a:prstGeom>
          <a:noFill/>
          <a:ln w="50800">
            <a:solidFill>
              <a:srgbClr val="3333FF"/>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5925" name="Line 5"/>
          <p:cNvSpPr>
            <a:spLocks noChangeShapeType="1"/>
          </p:cNvSpPr>
          <p:nvPr>
            <p:custDataLst>
              <p:tags r:id="rId4"/>
            </p:custDataLst>
          </p:nvPr>
        </p:nvSpPr>
        <p:spPr bwMode="auto">
          <a:xfrm>
            <a:off x="2971800" y="2688766"/>
            <a:ext cx="2971800" cy="76200"/>
          </a:xfrm>
          <a:prstGeom prst="line">
            <a:avLst/>
          </a:prstGeom>
          <a:noFill/>
          <a:ln w="50800">
            <a:solidFill>
              <a:srgbClr val="FF0000"/>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5926" name="Line 6"/>
          <p:cNvSpPr>
            <a:spLocks noChangeShapeType="1"/>
          </p:cNvSpPr>
          <p:nvPr>
            <p:custDataLst>
              <p:tags r:id="rId5"/>
            </p:custDataLst>
          </p:nvPr>
        </p:nvSpPr>
        <p:spPr bwMode="auto">
          <a:xfrm>
            <a:off x="2971800" y="1774366"/>
            <a:ext cx="3581400" cy="228600"/>
          </a:xfrm>
          <a:prstGeom prst="line">
            <a:avLst/>
          </a:prstGeom>
          <a:noFill/>
          <a:ln w="50800">
            <a:solidFill>
              <a:srgbClr val="FF0000"/>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5927" name="Text Box 7"/>
          <p:cNvSpPr txBox="1">
            <a:spLocks noChangeArrowheads="1"/>
          </p:cNvSpPr>
          <p:nvPr>
            <p:custDataLst>
              <p:tags r:id="rId6"/>
            </p:custDataLst>
          </p:nvPr>
        </p:nvSpPr>
        <p:spPr bwMode="auto">
          <a:xfrm>
            <a:off x="1469572" y="5203366"/>
            <a:ext cx="6019800" cy="369332"/>
          </a:xfrm>
          <a:prstGeom prst="rect">
            <a:avLst/>
          </a:prstGeom>
          <a:solidFill>
            <a:schemeClr val="bg1"/>
          </a:solidFill>
          <a:ln w="9525">
            <a:noFill/>
            <a:miter lim="800000"/>
            <a:headEnd/>
            <a:tailEnd/>
          </a:ln>
          <a:effectLst/>
        </p:spPr>
        <p:txBody>
          <a:bodyPr>
            <a:spAutoFit/>
          </a:bodyPr>
          <a:lstStyle/>
          <a:p>
            <a:pPr algn="ctr">
              <a:spcBef>
                <a:spcPct val="50000"/>
              </a:spcBef>
            </a:pPr>
            <a:r>
              <a:rPr lang="en-US" dirty="0"/>
              <a:t>Find average translation vector over all inliers</a:t>
            </a:r>
          </a:p>
        </p:txBody>
      </p:sp>
      <p:sp>
        <p:nvSpPr>
          <p:cNvPr id="465928" name="Line 8"/>
          <p:cNvSpPr>
            <a:spLocks noChangeShapeType="1"/>
          </p:cNvSpPr>
          <p:nvPr>
            <p:custDataLst>
              <p:tags r:id="rId7"/>
            </p:custDataLst>
          </p:nvPr>
        </p:nvSpPr>
        <p:spPr bwMode="auto">
          <a:xfrm flipV="1">
            <a:off x="4114800" y="2536366"/>
            <a:ext cx="1676400" cy="76200"/>
          </a:xfrm>
          <a:prstGeom prst="line">
            <a:avLst/>
          </a:prstGeom>
          <a:noFill/>
          <a:ln w="50800">
            <a:solidFill>
              <a:srgbClr val="3333FF"/>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5929" name="Line 9"/>
          <p:cNvSpPr>
            <a:spLocks noChangeShapeType="1"/>
          </p:cNvSpPr>
          <p:nvPr>
            <p:custDataLst>
              <p:tags r:id="rId8"/>
            </p:custDataLst>
          </p:nvPr>
        </p:nvSpPr>
        <p:spPr bwMode="auto">
          <a:xfrm flipV="1">
            <a:off x="4114800" y="1850566"/>
            <a:ext cx="1676400" cy="76200"/>
          </a:xfrm>
          <a:prstGeom prst="line">
            <a:avLst/>
          </a:prstGeom>
          <a:noFill/>
          <a:ln w="50800">
            <a:solidFill>
              <a:srgbClr val="3333FF"/>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5930" name="Line 10"/>
          <p:cNvSpPr>
            <a:spLocks noChangeShapeType="1"/>
          </p:cNvSpPr>
          <p:nvPr>
            <p:custDataLst>
              <p:tags r:id="rId9"/>
            </p:custDataLst>
          </p:nvPr>
        </p:nvSpPr>
        <p:spPr bwMode="auto">
          <a:xfrm flipV="1">
            <a:off x="3657600" y="2231566"/>
            <a:ext cx="1676400" cy="76200"/>
          </a:xfrm>
          <a:prstGeom prst="line">
            <a:avLst/>
          </a:prstGeom>
          <a:noFill/>
          <a:ln w="50800">
            <a:solidFill>
              <a:srgbClr val="3333FF"/>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5931" name="Line 11"/>
          <p:cNvSpPr>
            <a:spLocks noChangeShapeType="1"/>
          </p:cNvSpPr>
          <p:nvPr>
            <p:custDataLst>
              <p:tags r:id="rId10"/>
            </p:custDataLst>
          </p:nvPr>
        </p:nvSpPr>
        <p:spPr bwMode="auto">
          <a:xfrm flipV="1">
            <a:off x="3657600" y="3145966"/>
            <a:ext cx="1676400" cy="76200"/>
          </a:xfrm>
          <a:prstGeom prst="line">
            <a:avLst/>
          </a:prstGeom>
          <a:noFill/>
          <a:ln w="50800">
            <a:solidFill>
              <a:srgbClr val="3333FF"/>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
        <p:nvSpPr>
          <p:cNvPr id="465932" name="Line 12"/>
          <p:cNvSpPr>
            <a:spLocks noChangeShapeType="1"/>
          </p:cNvSpPr>
          <p:nvPr>
            <p:custDataLst>
              <p:tags r:id="rId11"/>
            </p:custDataLst>
          </p:nvPr>
        </p:nvSpPr>
        <p:spPr bwMode="auto">
          <a:xfrm flipV="1">
            <a:off x="3810000" y="2917366"/>
            <a:ext cx="1676400" cy="76200"/>
          </a:xfrm>
          <a:prstGeom prst="line">
            <a:avLst/>
          </a:prstGeom>
          <a:noFill/>
          <a:ln w="76200">
            <a:solidFill>
              <a:srgbClr val="00FF00"/>
            </a:solidFill>
            <a:round/>
            <a:headEnd/>
            <a:tailEnd type="triangle" w="lg" len="lg"/>
          </a:ln>
          <a:effectLst>
            <a:outerShdw blurRad="50800" dist="38100" dir="2700000" algn="tl" rotWithShape="0">
              <a:prstClr val="black">
                <a:alpha val="88000"/>
              </a:prstClr>
            </a:outerShdw>
          </a:effectLst>
        </p:spPr>
        <p:txBody>
          <a:bodyPr/>
          <a:lstStyle/>
          <a:p>
            <a:endParaRPr lang="en-US"/>
          </a:p>
        </p:txBody>
      </p:sp>
    </p:spTree>
    <p:extLst>
      <p:ext uri="{BB962C8B-B14F-4D97-AF65-F5344CB8AC3E}">
        <p14:creationId xmlns:p14="http://schemas.microsoft.com/office/powerpoint/2010/main" val="294563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5932"/>
                                        </p:tgtEl>
                                        <p:attrNameLst>
                                          <p:attrName>style.visibility</p:attrName>
                                        </p:attrNameLst>
                                      </p:cBhvr>
                                      <p:to>
                                        <p:strVal val="visible"/>
                                      </p:to>
                                    </p:set>
                                    <p:animEffect transition="in" filter="fade">
                                      <p:cBhvr>
                                        <p:cTn id="7" dur="500"/>
                                        <p:tgtEl>
                                          <p:spTgt spid="465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3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a:t>
            </a:r>
          </a:p>
        </p:txBody>
      </p:sp>
      <p:sp>
        <p:nvSpPr>
          <p:cNvPr id="3" name="Content Placeholder 2"/>
          <p:cNvSpPr>
            <a:spLocks noGrp="1"/>
          </p:cNvSpPr>
          <p:nvPr>
            <p:ph idx="1"/>
          </p:nvPr>
        </p:nvSpPr>
        <p:spPr>
          <a:xfrm>
            <a:off x="457200" y="1600200"/>
            <a:ext cx="8229600" cy="4953000"/>
          </a:xfrm>
        </p:spPr>
        <p:txBody>
          <a:bodyPr>
            <a:normAutofit lnSpcReduction="10000"/>
          </a:bodyPr>
          <a:lstStyle/>
          <a:p>
            <a:r>
              <a:rPr lang="en-US" b="1" dirty="0" err="1"/>
              <a:t>Inlier</a:t>
            </a:r>
            <a:r>
              <a:rPr lang="en-US" b="1" dirty="0"/>
              <a:t> threshold </a:t>
            </a:r>
            <a:r>
              <a:rPr lang="en-US" dirty="0"/>
              <a:t>related to the amount of noise we expect in inliers</a:t>
            </a:r>
          </a:p>
          <a:p>
            <a:pPr lvl="1"/>
            <a:r>
              <a:rPr lang="en-US" dirty="0"/>
              <a:t>Often model noise as Gaussian with some standard deviation (e.g., 3 pixels)</a:t>
            </a:r>
          </a:p>
          <a:p>
            <a:r>
              <a:rPr lang="en-US" b="1" dirty="0"/>
              <a:t>Number of rounds </a:t>
            </a:r>
            <a:r>
              <a:rPr lang="en-US" dirty="0"/>
              <a:t>related to the percentage of outliers we expect, and the probability of success we’d like to guarantee</a:t>
            </a:r>
          </a:p>
          <a:p>
            <a:pPr lvl="1"/>
            <a:r>
              <a:rPr lang="en-US" dirty="0"/>
              <a:t>Suppose there are 20% outliers, and we want to find the correct answer with 99% probability </a:t>
            </a:r>
          </a:p>
          <a:p>
            <a:pPr lvl="1"/>
            <a:r>
              <a:rPr lang="en-US" dirty="0"/>
              <a:t>How many rounds do we need?</a:t>
            </a:r>
          </a:p>
        </p:txBody>
      </p:sp>
    </p:spTree>
    <p:extLst>
      <p:ext uri="{BB962C8B-B14F-4D97-AF65-F5344CB8AC3E}">
        <p14:creationId xmlns:p14="http://schemas.microsoft.com/office/powerpoint/2010/main" val="238481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rounds? </a:t>
            </a:r>
          </a:p>
        </p:txBody>
      </p:sp>
      <p:sp>
        <p:nvSpPr>
          <p:cNvPr id="3" name="Content Placeholder 2"/>
          <p:cNvSpPr>
            <a:spLocks noGrp="1"/>
          </p:cNvSpPr>
          <p:nvPr>
            <p:ph idx="1"/>
          </p:nvPr>
        </p:nvSpPr>
        <p:spPr/>
        <p:txBody>
          <a:bodyPr/>
          <a:lstStyle/>
          <a:p>
            <a:r>
              <a:rPr lang="en-US" dirty="0"/>
              <a:t>If we have to choose </a:t>
            </a:r>
            <a:r>
              <a:rPr lang="en-US" i="1" dirty="0"/>
              <a:t>k</a:t>
            </a:r>
            <a:r>
              <a:rPr lang="en-US" dirty="0"/>
              <a:t> samples each time</a:t>
            </a:r>
          </a:p>
          <a:p>
            <a:pPr lvl="1"/>
            <a:r>
              <a:rPr lang="en-US" dirty="0"/>
              <a:t>with an inlier ratio p</a:t>
            </a:r>
            <a:endParaRPr lang="en-US" i="1" dirty="0"/>
          </a:p>
          <a:p>
            <a:pPr lvl="1"/>
            <a:r>
              <a:rPr lang="en-US" dirty="0"/>
              <a:t>and we want the right answer with probability </a:t>
            </a:r>
            <a:r>
              <a:rPr lang="en-US" i="1" dirty="0"/>
              <a:t>P</a:t>
            </a:r>
            <a:endParaRPr lang="en-US" dirty="0"/>
          </a:p>
        </p:txBody>
      </p:sp>
      <p:graphicFrame>
        <p:nvGraphicFramePr>
          <p:cNvPr id="4" name="Group 6"/>
          <p:cNvGraphicFramePr>
            <a:graphicFrameLocks noGrp="1"/>
          </p:cNvGraphicFramePr>
          <p:nvPr>
            <p:extLst/>
          </p:nvPr>
        </p:nvGraphicFramePr>
        <p:xfrm>
          <a:off x="457200" y="3810000"/>
          <a:ext cx="4800600" cy="2194560"/>
        </p:xfrm>
        <a:graphic>
          <a:graphicData uri="http://schemas.openxmlformats.org/drawingml/2006/table">
            <a:tbl>
              <a:tblPr/>
              <a:tblGrid>
                <a:gridCol w="600075">
                  <a:extLst>
                    <a:ext uri="{9D8B030D-6E8A-4147-A177-3AD203B41FA5}">
                      <a16:colId xmlns:a16="http://schemas.microsoft.com/office/drawing/2014/main" val="20000"/>
                    </a:ext>
                  </a:extLst>
                </a:gridCol>
                <a:gridCol w="600075">
                  <a:extLst>
                    <a:ext uri="{9D8B030D-6E8A-4147-A177-3AD203B41FA5}">
                      <a16:colId xmlns:a16="http://schemas.microsoft.com/office/drawing/2014/main" val="20001"/>
                    </a:ext>
                  </a:extLst>
                </a:gridCol>
                <a:gridCol w="600075">
                  <a:extLst>
                    <a:ext uri="{9D8B030D-6E8A-4147-A177-3AD203B41FA5}">
                      <a16:colId xmlns:a16="http://schemas.microsoft.com/office/drawing/2014/main" val="20002"/>
                    </a:ext>
                  </a:extLst>
                </a:gridCol>
                <a:gridCol w="625475">
                  <a:extLst>
                    <a:ext uri="{9D8B030D-6E8A-4147-A177-3AD203B41FA5}">
                      <a16:colId xmlns:a16="http://schemas.microsoft.com/office/drawing/2014/main" val="20003"/>
                    </a:ext>
                  </a:extLst>
                </a:gridCol>
                <a:gridCol w="574675">
                  <a:extLst>
                    <a:ext uri="{9D8B030D-6E8A-4147-A177-3AD203B41FA5}">
                      <a16:colId xmlns:a16="http://schemas.microsoft.com/office/drawing/2014/main" val="20004"/>
                    </a:ext>
                  </a:extLst>
                </a:gridCol>
                <a:gridCol w="600075">
                  <a:extLst>
                    <a:ext uri="{9D8B030D-6E8A-4147-A177-3AD203B41FA5}">
                      <a16:colId xmlns:a16="http://schemas.microsoft.com/office/drawing/2014/main" val="20005"/>
                    </a:ext>
                  </a:extLst>
                </a:gridCol>
                <a:gridCol w="600075">
                  <a:extLst>
                    <a:ext uri="{9D8B030D-6E8A-4147-A177-3AD203B41FA5}">
                      <a16:colId xmlns:a16="http://schemas.microsoft.com/office/drawing/2014/main" val="20006"/>
                    </a:ext>
                  </a:extLst>
                </a:gridCol>
                <a:gridCol w="600075">
                  <a:extLst>
                    <a:ext uri="{9D8B030D-6E8A-4147-A177-3AD203B41FA5}">
                      <a16:colId xmlns:a16="http://schemas.microsoft.com/office/drawing/2014/main" val="20007"/>
                    </a:ext>
                  </a:extLst>
                </a:gridCol>
              </a:tblGrid>
              <a:tr h="2349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mn-lt"/>
                      </a:endParaRPr>
                    </a:p>
                  </a:txBody>
                  <a:tcPr marL="45720" marR="45720" marT="0" marB="0" horzOverflow="overflow">
                    <a:lnL cap="flat">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7">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n-lt"/>
                        </a:rPr>
                        <a:t>proportion of inliers</a:t>
                      </a:r>
                      <a:r>
                        <a:rPr kumimoji="0" lang="en-US" sz="1600" b="0" i="0" u="none" strike="noStrike" cap="none" normalizeH="0" baseline="0" dirty="0">
                          <a:ln>
                            <a:noFill/>
                          </a:ln>
                          <a:solidFill>
                            <a:schemeClr val="tx1"/>
                          </a:solidFill>
                          <a:effectLst/>
                          <a:latin typeface="+mn-lt"/>
                        </a:rPr>
                        <a:t> </a:t>
                      </a:r>
                      <a:r>
                        <a:rPr kumimoji="0" lang="en-US" sz="1600" b="0" i="1" u="none" strike="noStrike" cap="none" normalizeH="0" baseline="0" dirty="0">
                          <a:ln>
                            <a:noFill/>
                          </a:ln>
                          <a:solidFill>
                            <a:schemeClr val="tx1"/>
                          </a:solidFill>
                          <a:effectLst/>
                          <a:latin typeface="+mn-lt"/>
                        </a:rPr>
                        <a:t>p</a:t>
                      </a:r>
                    </a:p>
                  </a:txBody>
                  <a:tcPr marL="45720" marR="45720" marT="0" marB="0" horzOverflow="overflow">
                    <a:lnL>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0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rPr>
                        <a:t>k</a:t>
                      </a:r>
                    </a:p>
                  </a:txBody>
                  <a:tcPr marL="45720" marR="45720" marT="0" marB="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rPr>
                        <a:t>95%</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rPr>
                        <a:t>90%</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rPr>
                        <a:t>80%</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rPr>
                        <a:t>75%</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rPr>
                        <a:t>70%</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rPr>
                        <a:t>60%</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50%</a:t>
                      </a:r>
                    </a:p>
                  </a:txBody>
                  <a:tcPr marL="45720" marR="45720" marT="0" marB="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86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2</a:t>
                      </a:r>
                    </a:p>
                  </a:txBody>
                  <a:tcPr marL="45720" marR="45720" marT="0" marB="0"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2</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3</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5</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6</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7</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11</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17</a:t>
                      </a:r>
                    </a:p>
                  </a:txBody>
                  <a:tcPr marL="45720" marR="45720" marT="0" marB="0"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2286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3</a:t>
                      </a:r>
                    </a:p>
                  </a:txBody>
                  <a:tcPr marL="45720" marR="4572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3</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4</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7</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9</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11</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19</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35</a:t>
                      </a:r>
                    </a:p>
                  </a:txBody>
                  <a:tcPr marL="45720" marR="45720"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230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4</a:t>
                      </a:r>
                    </a:p>
                  </a:txBody>
                  <a:tcPr marL="45720" marR="4572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3</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5</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9</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13</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17</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34</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72</a:t>
                      </a:r>
                    </a:p>
                  </a:txBody>
                  <a:tcPr marL="45720" marR="45720"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2286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5</a:t>
                      </a:r>
                    </a:p>
                  </a:txBody>
                  <a:tcPr marL="45720" marR="4572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4</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6</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12</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17</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26</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57</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146</a:t>
                      </a:r>
                    </a:p>
                  </a:txBody>
                  <a:tcPr marL="45720" marR="45720"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2286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6</a:t>
                      </a:r>
                    </a:p>
                  </a:txBody>
                  <a:tcPr marL="45720" marR="4572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4</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7</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16</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24</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37</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97</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293</a:t>
                      </a:r>
                    </a:p>
                  </a:txBody>
                  <a:tcPr marL="45720" marR="45720"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230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7</a:t>
                      </a:r>
                    </a:p>
                  </a:txBody>
                  <a:tcPr marL="45720" marR="4572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4</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rPr>
                        <a:t>8</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20</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33</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54</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163</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588</a:t>
                      </a:r>
                    </a:p>
                  </a:txBody>
                  <a:tcPr marL="45720" marR="45720"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2286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8</a:t>
                      </a:r>
                    </a:p>
                  </a:txBody>
                  <a:tcPr marL="45720" marR="45720" marT="0" marB="0"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5</a:t>
                      </a:r>
                    </a:p>
                  </a:txBody>
                  <a:tcPr marL="45720" marR="45720" marT="0" marB="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9</a:t>
                      </a:r>
                    </a:p>
                  </a:txBody>
                  <a:tcPr marL="45720" marR="45720" marT="0" marB="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26</a:t>
                      </a:r>
                    </a:p>
                  </a:txBody>
                  <a:tcPr marL="45720" marR="45720" marT="0" marB="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44</a:t>
                      </a:r>
                    </a:p>
                  </a:txBody>
                  <a:tcPr marL="45720" marR="45720" marT="0" marB="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78</a:t>
                      </a:r>
                    </a:p>
                  </a:txBody>
                  <a:tcPr marL="45720" marR="45720" marT="0" marB="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272</a:t>
                      </a:r>
                    </a:p>
                  </a:txBody>
                  <a:tcPr marL="45720" marR="45720" marT="0" marB="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rPr>
                        <a:t>1177</a:t>
                      </a:r>
                    </a:p>
                  </a:txBody>
                  <a:tcPr marL="45720" marR="45720" marT="0" marB="0" horzOverflow="overflow">
                    <a:lnL>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6" name="Text Box 95"/>
          <p:cNvSpPr txBox="1">
            <a:spLocks noChangeArrowheads="1"/>
          </p:cNvSpPr>
          <p:nvPr/>
        </p:nvSpPr>
        <p:spPr bwMode="auto">
          <a:xfrm>
            <a:off x="7256463" y="6477000"/>
            <a:ext cx="1811337" cy="304800"/>
          </a:xfrm>
          <a:prstGeom prst="rect">
            <a:avLst/>
          </a:prstGeom>
          <a:noFill/>
          <a:ln w="9525">
            <a:noFill/>
            <a:miter lim="800000"/>
            <a:headEnd/>
            <a:tailEnd/>
          </a:ln>
        </p:spPr>
        <p:txBody>
          <a:bodyPr wrap="none">
            <a:spAutoFit/>
          </a:bodyPr>
          <a:lstStyle/>
          <a:p>
            <a:r>
              <a:rPr lang="en-US" sz="1400" b="0"/>
              <a:t>Source: M. Pollefeys</a:t>
            </a:r>
          </a:p>
        </p:txBody>
      </p:sp>
      <p:sp>
        <p:nvSpPr>
          <p:cNvPr id="7" name="TextBox 6"/>
          <p:cNvSpPr txBox="1"/>
          <p:nvPr/>
        </p:nvSpPr>
        <p:spPr>
          <a:xfrm>
            <a:off x="2362200" y="6019800"/>
            <a:ext cx="988985" cy="369332"/>
          </a:xfrm>
          <a:prstGeom prst="rect">
            <a:avLst/>
          </a:prstGeom>
          <a:noFill/>
        </p:spPr>
        <p:txBody>
          <a:bodyPr wrap="none" rtlCol="0">
            <a:spAutoFit/>
          </a:bodyPr>
          <a:lstStyle/>
          <a:p>
            <a:r>
              <a:rPr lang="en-US" i="1" dirty="0"/>
              <a:t>P </a:t>
            </a:r>
            <a:r>
              <a:rPr lang="en-US" dirty="0"/>
              <a:t>= 0.99</a:t>
            </a:r>
            <a:endParaRPr lang="en-US" i="1" dirty="0"/>
          </a:p>
        </p:txBody>
      </p:sp>
    </p:spTree>
    <p:extLst>
      <p:ext uri="{BB962C8B-B14F-4D97-AF65-F5344CB8AC3E}">
        <p14:creationId xmlns:p14="http://schemas.microsoft.com/office/powerpoint/2010/main" val="294979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5-02-25 at 10.18.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685800"/>
            <a:ext cx="8839200" cy="3041115"/>
          </a:xfrm>
          <a:prstGeom prst="rect">
            <a:avLst/>
          </a:prstGeom>
        </p:spPr>
      </p:pic>
      <p:graphicFrame>
        <p:nvGraphicFramePr>
          <p:cNvPr id="6" name="Group 6"/>
          <p:cNvGraphicFramePr>
            <a:graphicFrameLocks noGrp="1"/>
          </p:cNvGraphicFramePr>
          <p:nvPr>
            <p:extLst/>
          </p:nvPr>
        </p:nvGraphicFramePr>
        <p:xfrm>
          <a:off x="1828800" y="4114800"/>
          <a:ext cx="4800600" cy="2194560"/>
        </p:xfrm>
        <a:graphic>
          <a:graphicData uri="http://schemas.openxmlformats.org/drawingml/2006/table">
            <a:tbl>
              <a:tblPr/>
              <a:tblGrid>
                <a:gridCol w="600075">
                  <a:extLst>
                    <a:ext uri="{9D8B030D-6E8A-4147-A177-3AD203B41FA5}">
                      <a16:colId xmlns:a16="http://schemas.microsoft.com/office/drawing/2014/main" val="20000"/>
                    </a:ext>
                  </a:extLst>
                </a:gridCol>
                <a:gridCol w="600075">
                  <a:extLst>
                    <a:ext uri="{9D8B030D-6E8A-4147-A177-3AD203B41FA5}">
                      <a16:colId xmlns:a16="http://schemas.microsoft.com/office/drawing/2014/main" val="20001"/>
                    </a:ext>
                  </a:extLst>
                </a:gridCol>
                <a:gridCol w="600075">
                  <a:extLst>
                    <a:ext uri="{9D8B030D-6E8A-4147-A177-3AD203B41FA5}">
                      <a16:colId xmlns:a16="http://schemas.microsoft.com/office/drawing/2014/main" val="20002"/>
                    </a:ext>
                  </a:extLst>
                </a:gridCol>
                <a:gridCol w="625475">
                  <a:extLst>
                    <a:ext uri="{9D8B030D-6E8A-4147-A177-3AD203B41FA5}">
                      <a16:colId xmlns:a16="http://schemas.microsoft.com/office/drawing/2014/main" val="20003"/>
                    </a:ext>
                  </a:extLst>
                </a:gridCol>
                <a:gridCol w="574675">
                  <a:extLst>
                    <a:ext uri="{9D8B030D-6E8A-4147-A177-3AD203B41FA5}">
                      <a16:colId xmlns:a16="http://schemas.microsoft.com/office/drawing/2014/main" val="20004"/>
                    </a:ext>
                  </a:extLst>
                </a:gridCol>
                <a:gridCol w="600075">
                  <a:extLst>
                    <a:ext uri="{9D8B030D-6E8A-4147-A177-3AD203B41FA5}">
                      <a16:colId xmlns:a16="http://schemas.microsoft.com/office/drawing/2014/main" val="20005"/>
                    </a:ext>
                  </a:extLst>
                </a:gridCol>
                <a:gridCol w="600075">
                  <a:extLst>
                    <a:ext uri="{9D8B030D-6E8A-4147-A177-3AD203B41FA5}">
                      <a16:colId xmlns:a16="http://schemas.microsoft.com/office/drawing/2014/main" val="20006"/>
                    </a:ext>
                  </a:extLst>
                </a:gridCol>
                <a:gridCol w="600075">
                  <a:extLst>
                    <a:ext uri="{9D8B030D-6E8A-4147-A177-3AD203B41FA5}">
                      <a16:colId xmlns:a16="http://schemas.microsoft.com/office/drawing/2014/main" val="20007"/>
                    </a:ext>
                  </a:extLst>
                </a:gridCol>
              </a:tblGrid>
              <a:tr h="2349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mn-lt"/>
                      </a:endParaRPr>
                    </a:p>
                  </a:txBody>
                  <a:tcPr marL="45720" marR="45720" marT="0" marB="0" horzOverflow="overflow">
                    <a:lnL cap="flat">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7">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n-lt"/>
                        </a:rPr>
                        <a:t>proportion </a:t>
                      </a:r>
                      <a:r>
                        <a:rPr kumimoji="0" lang="en-US" sz="1400" b="0" i="0" u="none" strike="noStrike" cap="none" normalizeH="0" baseline="0">
                          <a:ln>
                            <a:noFill/>
                          </a:ln>
                          <a:solidFill>
                            <a:schemeClr val="tx1"/>
                          </a:solidFill>
                          <a:effectLst/>
                          <a:latin typeface="+mn-lt"/>
                        </a:rPr>
                        <a:t>of inliers</a:t>
                      </a:r>
                      <a:r>
                        <a:rPr kumimoji="0" lang="en-US" sz="1600" b="0" i="0" u="none" strike="noStrike" cap="none" normalizeH="0" baseline="0">
                          <a:ln>
                            <a:noFill/>
                          </a:ln>
                          <a:solidFill>
                            <a:schemeClr val="tx1"/>
                          </a:solidFill>
                          <a:effectLst/>
                          <a:latin typeface="+mn-lt"/>
                        </a:rPr>
                        <a:t> </a:t>
                      </a:r>
                      <a:r>
                        <a:rPr kumimoji="0" lang="en-US" sz="1600" b="0" i="1" u="none" strike="noStrike" cap="none" normalizeH="0" baseline="0" dirty="0">
                          <a:ln>
                            <a:noFill/>
                          </a:ln>
                          <a:solidFill>
                            <a:schemeClr val="tx1"/>
                          </a:solidFill>
                          <a:effectLst/>
                          <a:latin typeface="+mn-lt"/>
                        </a:rPr>
                        <a:t>p</a:t>
                      </a:r>
                    </a:p>
                  </a:txBody>
                  <a:tcPr marL="45720" marR="45720" marT="0" marB="0" horzOverflow="overflow">
                    <a:lnL>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0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rPr>
                        <a:t>k</a:t>
                      </a:r>
                    </a:p>
                  </a:txBody>
                  <a:tcPr marL="45720" marR="45720" marT="0" marB="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rPr>
                        <a:t>95%</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rPr>
                        <a:t>90%</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rPr>
                        <a:t>80%</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rPr>
                        <a:t>75%</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rPr>
                        <a:t>70%</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rPr>
                        <a:t>60%</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50%</a:t>
                      </a:r>
                    </a:p>
                  </a:txBody>
                  <a:tcPr marL="45720" marR="45720" marT="0" marB="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86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2</a:t>
                      </a:r>
                    </a:p>
                  </a:txBody>
                  <a:tcPr marL="45720" marR="45720" marT="0" marB="0"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2</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3</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5</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6</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7</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11</a:t>
                      </a:r>
                    </a:p>
                  </a:txBody>
                  <a:tcPr marL="45720" marR="45720" marT="0" marB="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17</a:t>
                      </a:r>
                    </a:p>
                  </a:txBody>
                  <a:tcPr marL="45720" marR="45720" marT="0" marB="0"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2286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3</a:t>
                      </a:r>
                    </a:p>
                  </a:txBody>
                  <a:tcPr marL="45720" marR="4572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3</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4</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7</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9</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11</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19</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35</a:t>
                      </a:r>
                    </a:p>
                  </a:txBody>
                  <a:tcPr marL="45720" marR="45720"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230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4</a:t>
                      </a:r>
                    </a:p>
                  </a:txBody>
                  <a:tcPr marL="45720" marR="4572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3</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5</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9</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13</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17</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34</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72</a:t>
                      </a:r>
                    </a:p>
                  </a:txBody>
                  <a:tcPr marL="45720" marR="45720"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2286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5</a:t>
                      </a:r>
                    </a:p>
                  </a:txBody>
                  <a:tcPr marL="45720" marR="4572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4</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6</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12</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17</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26</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57</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146</a:t>
                      </a:r>
                    </a:p>
                  </a:txBody>
                  <a:tcPr marL="45720" marR="45720"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2286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6</a:t>
                      </a:r>
                    </a:p>
                  </a:txBody>
                  <a:tcPr marL="45720" marR="4572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4</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7</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16</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24</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37</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97</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293</a:t>
                      </a:r>
                    </a:p>
                  </a:txBody>
                  <a:tcPr marL="45720" marR="45720"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230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7</a:t>
                      </a:r>
                    </a:p>
                  </a:txBody>
                  <a:tcPr marL="45720" marR="4572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4</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rPr>
                        <a:t>8</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20</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33</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54</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163</a:t>
                      </a:r>
                    </a:p>
                  </a:txBody>
                  <a:tcPr marL="45720" marR="4572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588</a:t>
                      </a:r>
                    </a:p>
                  </a:txBody>
                  <a:tcPr marL="45720" marR="45720"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2286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8</a:t>
                      </a:r>
                    </a:p>
                  </a:txBody>
                  <a:tcPr marL="45720" marR="45720" marT="0" marB="0"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5</a:t>
                      </a:r>
                    </a:p>
                  </a:txBody>
                  <a:tcPr marL="45720" marR="45720" marT="0" marB="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9</a:t>
                      </a:r>
                    </a:p>
                  </a:txBody>
                  <a:tcPr marL="45720" marR="45720" marT="0" marB="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26</a:t>
                      </a:r>
                    </a:p>
                  </a:txBody>
                  <a:tcPr marL="45720" marR="45720" marT="0" marB="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44</a:t>
                      </a:r>
                    </a:p>
                  </a:txBody>
                  <a:tcPr marL="45720" marR="45720" marT="0" marB="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78</a:t>
                      </a:r>
                    </a:p>
                  </a:txBody>
                  <a:tcPr marL="45720" marR="45720" marT="0" marB="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mn-lt"/>
                        </a:rPr>
                        <a:t>272</a:t>
                      </a:r>
                    </a:p>
                  </a:txBody>
                  <a:tcPr marL="45720" marR="45720" marT="0" marB="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mn-lt"/>
                        </a:rPr>
                        <a:t>1177</a:t>
                      </a:r>
                    </a:p>
                  </a:txBody>
                  <a:tcPr marL="45720" marR="45720" marT="0" marB="0" horzOverflow="overflow">
                    <a:lnL>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7" name="TextBox 6"/>
          <p:cNvSpPr txBox="1"/>
          <p:nvPr/>
        </p:nvSpPr>
        <p:spPr>
          <a:xfrm>
            <a:off x="3733800" y="6324600"/>
            <a:ext cx="988985" cy="369332"/>
          </a:xfrm>
          <a:prstGeom prst="rect">
            <a:avLst/>
          </a:prstGeom>
          <a:noFill/>
        </p:spPr>
        <p:txBody>
          <a:bodyPr wrap="none" rtlCol="0">
            <a:spAutoFit/>
          </a:bodyPr>
          <a:lstStyle/>
          <a:p>
            <a:r>
              <a:rPr lang="en-US" i="1" dirty="0"/>
              <a:t>P </a:t>
            </a:r>
            <a:r>
              <a:rPr lang="en-US" dirty="0"/>
              <a:t>= 0.99</a:t>
            </a:r>
            <a:endParaRPr lang="en-US" i="1" dirty="0"/>
          </a:p>
        </p:txBody>
      </p:sp>
    </p:spTree>
    <p:extLst>
      <p:ext uri="{BB962C8B-B14F-4D97-AF65-F5344CB8AC3E}">
        <p14:creationId xmlns:p14="http://schemas.microsoft.com/office/powerpoint/2010/main" val="206981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big is </a:t>
            </a:r>
            <a:r>
              <a:rPr lang="en-US" i="1" dirty="0"/>
              <a:t>k</a:t>
            </a:r>
            <a:r>
              <a:rPr lang="en-US" dirty="0"/>
              <a:t>?</a:t>
            </a:r>
          </a:p>
        </p:txBody>
      </p:sp>
      <p:sp>
        <p:nvSpPr>
          <p:cNvPr id="3" name="Content Placeholder 2"/>
          <p:cNvSpPr>
            <a:spLocks noGrp="1"/>
          </p:cNvSpPr>
          <p:nvPr>
            <p:ph idx="1"/>
          </p:nvPr>
        </p:nvSpPr>
        <p:spPr>
          <a:xfrm>
            <a:off x="457200" y="1600200"/>
            <a:ext cx="8229600" cy="1295399"/>
          </a:xfrm>
        </p:spPr>
        <p:txBody>
          <a:bodyPr>
            <a:normAutofit fontScale="92500" lnSpcReduction="20000"/>
          </a:bodyPr>
          <a:lstStyle/>
          <a:p>
            <a:r>
              <a:rPr lang="en-US" dirty="0"/>
              <a:t>For alignment, depends on the motion model</a:t>
            </a:r>
          </a:p>
          <a:p>
            <a:pPr lvl="1"/>
            <a:r>
              <a:rPr lang="en-US" dirty="0"/>
              <a:t>Here, each sample is a correspondence (pair of matching points)</a:t>
            </a:r>
          </a:p>
        </p:txBody>
      </p:sp>
      <p:pic>
        <p:nvPicPr>
          <p:cNvPr id="4" name="Picture 3"/>
          <p:cNvPicPr>
            <a:picLocks noChangeAspect="1" noChangeArrowheads="1"/>
          </p:cNvPicPr>
          <p:nvPr/>
        </p:nvPicPr>
        <p:blipFill>
          <a:blip r:embed="rId2" cstate="print"/>
          <a:srcRect l="23714" t="51855" r="14572" b="21048"/>
          <a:stretch>
            <a:fillRect/>
          </a:stretch>
        </p:blipFill>
        <p:spPr bwMode="auto">
          <a:xfrm>
            <a:off x="2133600" y="2895600"/>
            <a:ext cx="4773526" cy="1572454"/>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l="6572" t="30191" r="4286" b="14952"/>
          <a:stretch>
            <a:fillRect/>
          </a:stretch>
        </p:blipFill>
        <p:spPr bwMode="auto">
          <a:xfrm>
            <a:off x="1981200" y="4466492"/>
            <a:ext cx="5181600" cy="2391508"/>
          </a:xfrm>
          <a:prstGeom prst="rect">
            <a:avLst/>
          </a:prstGeom>
          <a:noFill/>
          <a:ln w="9525">
            <a:noFill/>
            <a:miter lim="800000"/>
            <a:headEnd/>
            <a:tailEnd/>
          </a:ln>
        </p:spPr>
      </p:pic>
    </p:spTree>
    <p:extLst>
      <p:ext uri="{BB962C8B-B14F-4D97-AF65-F5344CB8AC3E}">
        <p14:creationId xmlns:p14="http://schemas.microsoft.com/office/powerpoint/2010/main" val="3468029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20 at 12.45.02 PM.png"/>
          <p:cNvPicPr>
            <a:picLocks noChangeAspect="1"/>
          </p:cNvPicPr>
          <p:nvPr/>
        </p:nvPicPr>
        <p:blipFill rotWithShape="1">
          <a:blip r:embed="rId2">
            <a:extLst>
              <a:ext uri="{28A0092B-C50C-407E-A947-70E740481C1C}">
                <a14:useLocalDpi xmlns:a14="http://schemas.microsoft.com/office/drawing/2010/main" val="0"/>
              </a:ext>
            </a:extLst>
          </a:blip>
          <a:srcRect l="-1970" t="39116"/>
          <a:stretch/>
        </p:blipFill>
        <p:spPr>
          <a:xfrm>
            <a:off x="-172890" y="2057400"/>
            <a:ext cx="9324133" cy="3073606"/>
          </a:xfrm>
          <a:prstGeom prst="rect">
            <a:avLst/>
          </a:prstGeom>
        </p:spPr>
      </p:pic>
    </p:spTree>
    <p:extLst>
      <p:ext uri="{BB962C8B-B14F-4D97-AF65-F5344CB8AC3E}">
        <p14:creationId xmlns:p14="http://schemas.microsoft.com/office/powerpoint/2010/main" val="618857215"/>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t>RANSAC pros and cons</a:t>
            </a:r>
          </a:p>
        </p:txBody>
      </p:sp>
      <p:sp>
        <p:nvSpPr>
          <p:cNvPr id="1591299" name="Rectangle 3"/>
          <p:cNvSpPr>
            <a:spLocks noGrp="1" noChangeArrowheads="1"/>
          </p:cNvSpPr>
          <p:nvPr>
            <p:ph type="body" idx="1"/>
          </p:nvPr>
        </p:nvSpPr>
        <p:spPr>
          <a:xfrm>
            <a:off x="457200" y="1600200"/>
            <a:ext cx="8229600" cy="5029200"/>
          </a:xfrm>
        </p:spPr>
        <p:txBody>
          <a:bodyPr>
            <a:normAutofit/>
          </a:bodyPr>
          <a:lstStyle/>
          <a:p>
            <a:pPr>
              <a:buFontTx/>
              <a:buChar char="•"/>
            </a:pPr>
            <a:r>
              <a:rPr lang="en-US" dirty="0"/>
              <a:t>Pros</a:t>
            </a:r>
          </a:p>
          <a:p>
            <a:pPr lvl="1"/>
            <a:r>
              <a:rPr lang="en-US" dirty="0"/>
              <a:t>Simple and general</a:t>
            </a:r>
          </a:p>
          <a:p>
            <a:pPr lvl="1"/>
            <a:r>
              <a:rPr lang="en-US" dirty="0"/>
              <a:t>Applicable to many different problems</a:t>
            </a:r>
          </a:p>
          <a:p>
            <a:pPr lvl="1"/>
            <a:r>
              <a:rPr lang="en-US" dirty="0"/>
              <a:t>Often works well in practice</a:t>
            </a:r>
          </a:p>
          <a:p>
            <a:pPr>
              <a:buFontTx/>
              <a:buChar char="•"/>
            </a:pPr>
            <a:r>
              <a:rPr lang="en-US" dirty="0"/>
              <a:t>Cons</a:t>
            </a:r>
          </a:p>
          <a:p>
            <a:pPr lvl="1"/>
            <a:r>
              <a:rPr lang="en-US" dirty="0"/>
              <a:t>Parameters to tune</a:t>
            </a:r>
          </a:p>
          <a:p>
            <a:pPr lvl="1"/>
            <a:r>
              <a:rPr lang="en-US" dirty="0"/>
              <a:t>Sometimes too many iterations are required</a:t>
            </a:r>
          </a:p>
          <a:p>
            <a:pPr lvl="1"/>
            <a:r>
              <a:rPr lang="en-US" dirty="0"/>
              <a:t>Can fail for extremely low </a:t>
            </a:r>
            <a:r>
              <a:rPr lang="en-US" dirty="0" err="1"/>
              <a:t>inlier</a:t>
            </a:r>
            <a:r>
              <a:rPr lang="en-US" dirty="0"/>
              <a:t> ratios</a:t>
            </a:r>
          </a:p>
          <a:p>
            <a:pPr lvl="1"/>
            <a:r>
              <a:rPr lang="en-US" dirty="0"/>
              <a:t>We can often do better than brute-force sampling</a:t>
            </a:r>
          </a:p>
        </p:txBody>
      </p:sp>
    </p:spTree>
    <p:extLst>
      <p:ext uri="{BB962C8B-B14F-4D97-AF65-F5344CB8AC3E}">
        <p14:creationId xmlns:p14="http://schemas.microsoft.com/office/powerpoint/2010/main" val="231212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91299">
                                            <p:txEl>
                                              <p:pRg st="4" end="4"/>
                                            </p:txEl>
                                          </p:spTgt>
                                        </p:tgtEl>
                                        <p:attrNameLst>
                                          <p:attrName>style.visibility</p:attrName>
                                        </p:attrNameLst>
                                      </p:cBhvr>
                                      <p:to>
                                        <p:strVal val="visible"/>
                                      </p:to>
                                    </p:set>
                                    <p:animEffect transition="in" filter="fade">
                                      <p:cBhvr>
                                        <p:cTn id="7" dur="500"/>
                                        <p:tgtEl>
                                          <p:spTgt spid="1591299">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91299">
                                            <p:txEl>
                                              <p:pRg st="5" end="5"/>
                                            </p:txEl>
                                          </p:spTgt>
                                        </p:tgtEl>
                                        <p:attrNameLst>
                                          <p:attrName>style.visibility</p:attrName>
                                        </p:attrNameLst>
                                      </p:cBhvr>
                                      <p:to>
                                        <p:strVal val="visible"/>
                                      </p:to>
                                    </p:set>
                                    <p:animEffect transition="in" filter="fade">
                                      <p:cBhvr>
                                        <p:cTn id="10" dur="500"/>
                                        <p:tgtEl>
                                          <p:spTgt spid="1591299">
                                            <p:txEl>
                                              <p:pRg st="5" end="5"/>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91299">
                                            <p:txEl>
                                              <p:pRg st="6" end="6"/>
                                            </p:txEl>
                                          </p:spTgt>
                                        </p:tgtEl>
                                        <p:attrNameLst>
                                          <p:attrName>style.visibility</p:attrName>
                                        </p:attrNameLst>
                                      </p:cBhvr>
                                      <p:to>
                                        <p:strVal val="visible"/>
                                      </p:to>
                                    </p:set>
                                    <p:animEffect transition="in" filter="fade">
                                      <p:cBhvr>
                                        <p:cTn id="13" dur="500"/>
                                        <p:tgtEl>
                                          <p:spTgt spid="1591299">
                                            <p:txEl>
                                              <p:pRg st="6" end="6"/>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91299">
                                            <p:txEl>
                                              <p:pRg st="7" end="7"/>
                                            </p:txEl>
                                          </p:spTgt>
                                        </p:tgtEl>
                                        <p:attrNameLst>
                                          <p:attrName>style.visibility</p:attrName>
                                        </p:attrNameLst>
                                      </p:cBhvr>
                                      <p:to>
                                        <p:strVal val="visible"/>
                                      </p:to>
                                    </p:set>
                                    <p:animEffect transition="in" filter="fade">
                                      <p:cBhvr>
                                        <p:cTn id="16" dur="500"/>
                                        <p:tgtEl>
                                          <p:spTgt spid="1591299">
                                            <p:txEl>
                                              <p:pRg st="7" end="7"/>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91299">
                                            <p:txEl>
                                              <p:pRg st="8" end="8"/>
                                            </p:txEl>
                                          </p:spTgt>
                                        </p:tgtEl>
                                        <p:attrNameLst>
                                          <p:attrName>style.visibility</p:attrName>
                                        </p:attrNameLst>
                                      </p:cBhvr>
                                      <p:to>
                                        <p:strVal val="visible"/>
                                      </p:to>
                                    </p:set>
                                    <p:animEffect transition="in" filter="fade">
                                      <p:cBhvr>
                                        <p:cTn id="19" dur="500"/>
                                        <p:tgtEl>
                                          <p:spTgt spid="15912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1299"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a:t>
            </a:r>
          </a:p>
        </p:txBody>
      </p:sp>
      <p:sp>
        <p:nvSpPr>
          <p:cNvPr id="3" name="Content Placeholder 2"/>
          <p:cNvSpPr>
            <a:spLocks noGrp="1"/>
          </p:cNvSpPr>
          <p:nvPr>
            <p:ph idx="1"/>
          </p:nvPr>
        </p:nvSpPr>
        <p:spPr/>
        <p:txBody>
          <a:bodyPr/>
          <a:lstStyle/>
          <a:p>
            <a:r>
              <a:rPr lang="en-US" dirty="0"/>
              <a:t>An example of a “voting”-based fitting scheme</a:t>
            </a:r>
          </a:p>
          <a:p>
            <a:r>
              <a:rPr lang="en-US" dirty="0"/>
              <a:t>Each hypothesis gets voted on by each data point, best hypothesis wins</a:t>
            </a:r>
          </a:p>
          <a:p>
            <a:endParaRPr lang="en-US" dirty="0"/>
          </a:p>
          <a:p>
            <a:r>
              <a:rPr lang="en-US" dirty="0"/>
              <a:t>There are many other types of voting schemes</a:t>
            </a:r>
          </a:p>
          <a:p>
            <a:pPr lvl="1"/>
            <a:r>
              <a:rPr lang="en-US" dirty="0"/>
              <a:t>E.g., Hough transforms…</a:t>
            </a:r>
          </a:p>
        </p:txBody>
      </p:sp>
    </p:spTree>
    <p:extLst>
      <p:ext uri="{BB962C8B-B14F-4D97-AF65-F5344CB8AC3E}">
        <p14:creationId xmlns:p14="http://schemas.microsoft.com/office/powerpoint/2010/main" val="114813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Line 2"/>
          <p:cNvSpPr>
            <a:spLocks noChangeShapeType="1"/>
          </p:cNvSpPr>
          <p:nvPr/>
        </p:nvSpPr>
        <p:spPr bwMode="auto">
          <a:xfrm>
            <a:off x="1698625" y="3505200"/>
            <a:ext cx="1676400" cy="1676400"/>
          </a:xfrm>
          <a:prstGeom prst="line">
            <a:avLst/>
          </a:prstGeom>
          <a:noFill/>
          <a:ln w="50800">
            <a:solidFill>
              <a:srgbClr val="FF0000"/>
            </a:solidFill>
            <a:prstDash val="sysDot"/>
            <a:round/>
            <a:headEnd/>
            <a:tailEnd/>
          </a:ln>
          <a:effectLst/>
        </p:spPr>
        <p:txBody>
          <a:bodyPr>
            <a:spAutoFit/>
          </a:bodyPr>
          <a:lstStyle/>
          <a:p>
            <a:endParaRPr lang="en-US">
              <a:solidFill>
                <a:srgbClr val="000000"/>
              </a:solidFill>
              <a:latin typeface="Futura Bk BT" pitchFamily="34" charset="0"/>
            </a:endParaRPr>
          </a:p>
        </p:txBody>
      </p:sp>
      <p:sp>
        <p:nvSpPr>
          <p:cNvPr id="20483" name="Line 3"/>
          <p:cNvSpPr>
            <a:spLocks noChangeShapeType="1"/>
          </p:cNvSpPr>
          <p:nvPr/>
        </p:nvSpPr>
        <p:spPr bwMode="auto">
          <a:xfrm flipV="1">
            <a:off x="1546225" y="3124200"/>
            <a:ext cx="0" cy="2209800"/>
          </a:xfrm>
          <a:prstGeom prst="line">
            <a:avLst/>
          </a:prstGeom>
          <a:noFill/>
          <a:ln w="76200">
            <a:solidFill>
              <a:schemeClr val="tx1"/>
            </a:solidFill>
            <a:round/>
            <a:headEnd/>
            <a:tailEnd type="triangle" w="med" len="med"/>
          </a:ln>
          <a:effectLst/>
        </p:spPr>
        <p:txBody>
          <a:bodyPr>
            <a:spAutoFit/>
          </a:bodyPr>
          <a:lstStyle/>
          <a:p>
            <a:endParaRPr lang="en-US">
              <a:solidFill>
                <a:srgbClr val="000000"/>
              </a:solidFill>
              <a:latin typeface="Futura Bk BT" pitchFamily="34" charset="0"/>
            </a:endParaRPr>
          </a:p>
        </p:txBody>
      </p:sp>
      <p:sp>
        <p:nvSpPr>
          <p:cNvPr id="20484" name="Line 4"/>
          <p:cNvSpPr>
            <a:spLocks noChangeShapeType="1"/>
          </p:cNvSpPr>
          <p:nvPr/>
        </p:nvSpPr>
        <p:spPr bwMode="auto">
          <a:xfrm>
            <a:off x="1546225" y="5334000"/>
            <a:ext cx="2743200" cy="0"/>
          </a:xfrm>
          <a:prstGeom prst="line">
            <a:avLst/>
          </a:prstGeom>
          <a:noFill/>
          <a:ln w="76200">
            <a:solidFill>
              <a:schemeClr val="tx1"/>
            </a:solidFill>
            <a:round/>
            <a:headEnd/>
            <a:tailEnd type="triangle" w="med" len="med"/>
          </a:ln>
          <a:effectLst/>
        </p:spPr>
        <p:txBody>
          <a:bodyPr>
            <a:spAutoFit/>
          </a:bodyPr>
          <a:lstStyle/>
          <a:p>
            <a:endParaRPr lang="en-US">
              <a:solidFill>
                <a:srgbClr val="000000"/>
              </a:solidFill>
              <a:latin typeface="Futura Bk BT" pitchFamily="34" charset="0"/>
            </a:endParaRPr>
          </a:p>
        </p:txBody>
      </p:sp>
      <p:sp>
        <p:nvSpPr>
          <p:cNvPr id="20485" name="Text Box 5"/>
          <p:cNvSpPr txBox="1">
            <a:spLocks noChangeArrowheads="1"/>
          </p:cNvSpPr>
          <p:nvPr/>
        </p:nvSpPr>
        <p:spPr bwMode="auto">
          <a:xfrm>
            <a:off x="3756025" y="5410200"/>
            <a:ext cx="322263" cy="457200"/>
          </a:xfrm>
          <a:prstGeom prst="rect">
            <a:avLst/>
          </a:prstGeom>
          <a:noFill/>
          <a:ln w="25400" algn="ctr">
            <a:noFill/>
            <a:miter lim="800000"/>
            <a:headEnd/>
            <a:tailEnd/>
          </a:ln>
          <a:effectLst/>
        </p:spPr>
        <p:txBody>
          <a:bodyPr wrap="none">
            <a:spAutoFit/>
          </a:bodyPr>
          <a:lstStyle/>
          <a:p>
            <a:pPr algn="ctr"/>
            <a:r>
              <a:rPr lang="en-US" sz="2400">
                <a:solidFill>
                  <a:srgbClr val="000000"/>
                </a:solidFill>
                <a:latin typeface="Futura Bk BT" pitchFamily="34" charset="0"/>
              </a:rPr>
              <a:t>x</a:t>
            </a:r>
          </a:p>
        </p:txBody>
      </p:sp>
      <p:sp>
        <p:nvSpPr>
          <p:cNvPr id="20486" name="Text Box 6"/>
          <p:cNvSpPr txBox="1">
            <a:spLocks noChangeArrowheads="1"/>
          </p:cNvSpPr>
          <p:nvPr/>
        </p:nvSpPr>
        <p:spPr bwMode="auto">
          <a:xfrm>
            <a:off x="1066800" y="3276600"/>
            <a:ext cx="327025" cy="457200"/>
          </a:xfrm>
          <a:prstGeom prst="rect">
            <a:avLst/>
          </a:prstGeom>
          <a:noFill/>
          <a:ln w="25400" algn="ctr">
            <a:noFill/>
            <a:miter lim="800000"/>
            <a:headEnd/>
            <a:tailEnd/>
          </a:ln>
          <a:effectLst/>
        </p:spPr>
        <p:txBody>
          <a:bodyPr wrap="none">
            <a:spAutoFit/>
          </a:bodyPr>
          <a:lstStyle/>
          <a:p>
            <a:pPr algn="ctr"/>
            <a:r>
              <a:rPr lang="en-US" sz="2400">
                <a:solidFill>
                  <a:srgbClr val="000000"/>
                </a:solidFill>
                <a:latin typeface="Futura Bk BT" pitchFamily="34" charset="0"/>
              </a:rPr>
              <a:t>y</a:t>
            </a:r>
          </a:p>
        </p:txBody>
      </p:sp>
      <p:sp>
        <p:nvSpPr>
          <p:cNvPr id="20487" name="Line 7"/>
          <p:cNvSpPr>
            <a:spLocks noChangeShapeType="1"/>
          </p:cNvSpPr>
          <p:nvPr/>
        </p:nvSpPr>
        <p:spPr bwMode="auto">
          <a:xfrm flipV="1">
            <a:off x="4975225" y="3276600"/>
            <a:ext cx="1676400" cy="1981200"/>
          </a:xfrm>
          <a:prstGeom prst="line">
            <a:avLst/>
          </a:prstGeom>
          <a:noFill/>
          <a:ln w="50800">
            <a:solidFill>
              <a:srgbClr val="FF0000"/>
            </a:solidFill>
            <a:round/>
            <a:headEnd/>
            <a:tailEnd/>
          </a:ln>
          <a:effectLst/>
        </p:spPr>
        <p:txBody>
          <a:bodyPr>
            <a:spAutoFit/>
          </a:bodyPr>
          <a:lstStyle/>
          <a:p>
            <a:endParaRPr lang="en-US">
              <a:solidFill>
                <a:srgbClr val="000000"/>
              </a:solidFill>
              <a:latin typeface="Futura Bk BT" pitchFamily="34" charset="0"/>
            </a:endParaRPr>
          </a:p>
        </p:txBody>
      </p:sp>
      <p:sp>
        <p:nvSpPr>
          <p:cNvPr id="20488" name="Line 8"/>
          <p:cNvSpPr>
            <a:spLocks noChangeShapeType="1"/>
          </p:cNvSpPr>
          <p:nvPr/>
        </p:nvSpPr>
        <p:spPr bwMode="auto">
          <a:xfrm flipV="1">
            <a:off x="4670425" y="3505200"/>
            <a:ext cx="2895600" cy="1143000"/>
          </a:xfrm>
          <a:prstGeom prst="line">
            <a:avLst/>
          </a:prstGeom>
          <a:noFill/>
          <a:ln w="50800">
            <a:solidFill>
              <a:srgbClr val="FF0000"/>
            </a:solidFill>
            <a:round/>
            <a:headEnd/>
            <a:tailEnd/>
          </a:ln>
          <a:effectLst/>
        </p:spPr>
        <p:txBody>
          <a:bodyPr>
            <a:spAutoFit/>
          </a:bodyPr>
          <a:lstStyle/>
          <a:p>
            <a:endParaRPr lang="en-US">
              <a:solidFill>
                <a:srgbClr val="000000"/>
              </a:solidFill>
              <a:latin typeface="Futura Bk BT" pitchFamily="34" charset="0"/>
            </a:endParaRPr>
          </a:p>
        </p:txBody>
      </p:sp>
      <p:sp>
        <p:nvSpPr>
          <p:cNvPr id="20489" name="Line 9"/>
          <p:cNvSpPr>
            <a:spLocks noChangeShapeType="1"/>
          </p:cNvSpPr>
          <p:nvPr/>
        </p:nvSpPr>
        <p:spPr bwMode="auto">
          <a:xfrm>
            <a:off x="4670425" y="3810000"/>
            <a:ext cx="2895600" cy="838200"/>
          </a:xfrm>
          <a:prstGeom prst="line">
            <a:avLst/>
          </a:prstGeom>
          <a:noFill/>
          <a:ln w="50800">
            <a:solidFill>
              <a:srgbClr val="FF0000"/>
            </a:solidFill>
            <a:round/>
            <a:headEnd/>
            <a:tailEnd/>
          </a:ln>
          <a:effectLst/>
        </p:spPr>
        <p:txBody>
          <a:bodyPr>
            <a:spAutoFit/>
          </a:bodyPr>
          <a:lstStyle/>
          <a:p>
            <a:endParaRPr lang="en-US">
              <a:solidFill>
                <a:srgbClr val="000000"/>
              </a:solidFill>
              <a:latin typeface="Futura Bk BT" pitchFamily="34" charset="0"/>
            </a:endParaRPr>
          </a:p>
        </p:txBody>
      </p:sp>
      <p:sp>
        <p:nvSpPr>
          <p:cNvPr id="20490" name="Line 10"/>
          <p:cNvSpPr>
            <a:spLocks noChangeShapeType="1"/>
          </p:cNvSpPr>
          <p:nvPr/>
        </p:nvSpPr>
        <p:spPr bwMode="auto">
          <a:xfrm flipV="1">
            <a:off x="4692650" y="3124200"/>
            <a:ext cx="0" cy="2209800"/>
          </a:xfrm>
          <a:prstGeom prst="line">
            <a:avLst/>
          </a:prstGeom>
          <a:noFill/>
          <a:ln w="76200">
            <a:solidFill>
              <a:schemeClr val="tx1"/>
            </a:solidFill>
            <a:round/>
            <a:headEnd/>
            <a:tailEnd type="triangle" w="med" len="med"/>
          </a:ln>
          <a:effectLst/>
        </p:spPr>
        <p:txBody>
          <a:bodyPr>
            <a:spAutoFit/>
          </a:bodyPr>
          <a:lstStyle/>
          <a:p>
            <a:endParaRPr lang="en-US">
              <a:solidFill>
                <a:srgbClr val="000000"/>
              </a:solidFill>
              <a:latin typeface="Futura Bk BT" pitchFamily="34" charset="0"/>
            </a:endParaRPr>
          </a:p>
        </p:txBody>
      </p:sp>
      <p:sp>
        <p:nvSpPr>
          <p:cNvPr id="20491" name="Line 11"/>
          <p:cNvSpPr>
            <a:spLocks noChangeShapeType="1"/>
          </p:cNvSpPr>
          <p:nvPr/>
        </p:nvSpPr>
        <p:spPr bwMode="auto">
          <a:xfrm>
            <a:off x="4692650" y="5334000"/>
            <a:ext cx="3254375" cy="0"/>
          </a:xfrm>
          <a:prstGeom prst="line">
            <a:avLst/>
          </a:prstGeom>
          <a:noFill/>
          <a:ln w="76200">
            <a:solidFill>
              <a:schemeClr val="tx1"/>
            </a:solidFill>
            <a:round/>
            <a:headEnd/>
            <a:tailEnd type="triangle" w="med" len="med"/>
          </a:ln>
          <a:effectLst/>
        </p:spPr>
        <p:txBody>
          <a:bodyPr>
            <a:spAutoFit/>
          </a:bodyPr>
          <a:lstStyle/>
          <a:p>
            <a:endParaRPr lang="en-US">
              <a:solidFill>
                <a:srgbClr val="000000"/>
              </a:solidFill>
              <a:latin typeface="Futura Bk BT" pitchFamily="34" charset="0"/>
            </a:endParaRPr>
          </a:p>
        </p:txBody>
      </p:sp>
      <p:sp>
        <p:nvSpPr>
          <p:cNvPr id="20492" name="Text Box 12"/>
          <p:cNvSpPr txBox="1">
            <a:spLocks noChangeArrowheads="1"/>
          </p:cNvSpPr>
          <p:nvPr/>
        </p:nvSpPr>
        <p:spPr bwMode="auto">
          <a:xfrm>
            <a:off x="7126288" y="5334000"/>
            <a:ext cx="363537" cy="457200"/>
          </a:xfrm>
          <a:prstGeom prst="rect">
            <a:avLst/>
          </a:prstGeom>
          <a:noFill/>
          <a:ln w="25400" algn="ctr">
            <a:noFill/>
            <a:miter lim="800000"/>
            <a:headEnd/>
            <a:tailEnd/>
          </a:ln>
          <a:effectLst/>
        </p:spPr>
        <p:txBody>
          <a:bodyPr wrap="none">
            <a:spAutoFit/>
          </a:bodyPr>
          <a:lstStyle/>
          <a:p>
            <a:pPr algn="ctr"/>
            <a:r>
              <a:rPr lang="en-US" sz="2400" dirty="0">
                <a:solidFill>
                  <a:srgbClr val="000000"/>
                </a:solidFill>
                <a:latin typeface="Futura Bk BT" pitchFamily="34" charset="0"/>
              </a:rPr>
              <a:t>b</a:t>
            </a:r>
          </a:p>
        </p:txBody>
      </p:sp>
      <p:sp>
        <p:nvSpPr>
          <p:cNvPr id="20493" name="Text Box 13"/>
          <p:cNvSpPr txBox="1">
            <a:spLocks noChangeArrowheads="1"/>
          </p:cNvSpPr>
          <p:nvPr/>
        </p:nvSpPr>
        <p:spPr bwMode="auto">
          <a:xfrm>
            <a:off x="4152900" y="3276600"/>
            <a:ext cx="450850" cy="457200"/>
          </a:xfrm>
          <a:prstGeom prst="rect">
            <a:avLst/>
          </a:prstGeom>
          <a:noFill/>
          <a:ln w="25400" algn="ctr">
            <a:noFill/>
            <a:miter lim="800000"/>
            <a:headEnd/>
            <a:tailEnd/>
          </a:ln>
          <a:effectLst/>
        </p:spPr>
        <p:txBody>
          <a:bodyPr wrap="none">
            <a:spAutoFit/>
          </a:bodyPr>
          <a:lstStyle/>
          <a:p>
            <a:pPr algn="ctr"/>
            <a:r>
              <a:rPr lang="en-US" sz="2400">
                <a:solidFill>
                  <a:srgbClr val="000000"/>
                </a:solidFill>
                <a:latin typeface="Futura Bk BT" pitchFamily="34" charset="0"/>
              </a:rPr>
              <a:t>m</a:t>
            </a:r>
          </a:p>
        </p:txBody>
      </p:sp>
      <p:sp>
        <p:nvSpPr>
          <p:cNvPr id="20494" name="Text Box 14"/>
          <p:cNvSpPr txBox="1">
            <a:spLocks noChangeArrowheads="1"/>
          </p:cNvSpPr>
          <p:nvPr/>
        </p:nvSpPr>
        <p:spPr bwMode="auto">
          <a:xfrm>
            <a:off x="3516643" y="6248400"/>
            <a:ext cx="1704313" cy="461665"/>
          </a:xfrm>
          <a:prstGeom prst="rect">
            <a:avLst/>
          </a:prstGeom>
          <a:noFill/>
          <a:ln w="25400" algn="ctr">
            <a:noFill/>
            <a:miter lim="800000"/>
            <a:headEnd/>
            <a:tailEnd/>
          </a:ln>
          <a:effectLst/>
        </p:spPr>
        <p:txBody>
          <a:bodyPr wrap="none">
            <a:spAutoFit/>
          </a:bodyPr>
          <a:lstStyle/>
          <a:p>
            <a:pPr algn="ctr"/>
            <a:r>
              <a:rPr lang="en-US" sz="2400" dirty="0">
                <a:solidFill>
                  <a:srgbClr val="000000"/>
                </a:solidFill>
                <a:latin typeface="Futura Bk BT" pitchFamily="34" charset="0"/>
              </a:rPr>
              <a:t>y = m x + b</a:t>
            </a:r>
          </a:p>
        </p:txBody>
      </p:sp>
      <p:sp>
        <p:nvSpPr>
          <p:cNvPr id="20495" name="Rectangle 15"/>
          <p:cNvSpPr>
            <a:spLocks noChangeArrowheads="1"/>
          </p:cNvSpPr>
          <p:nvPr/>
        </p:nvSpPr>
        <p:spPr bwMode="auto">
          <a:xfrm>
            <a:off x="304800" y="228600"/>
            <a:ext cx="7848600" cy="646331"/>
          </a:xfrm>
          <a:prstGeom prst="rect">
            <a:avLst/>
          </a:prstGeom>
          <a:noFill/>
          <a:ln w="25400" algn="ctr">
            <a:noFill/>
            <a:miter lim="800000"/>
            <a:headEnd/>
            <a:tailEnd/>
          </a:ln>
          <a:effectLst/>
        </p:spPr>
        <p:txBody>
          <a:bodyPr wrap="square">
            <a:spAutoFit/>
          </a:bodyPr>
          <a:lstStyle/>
          <a:p>
            <a:pPr>
              <a:spcBef>
                <a:spcPct val="20000"/>
              </a:spcBef>
            </a:pPr>
            <a:r>
              <a:rPr lang="en-US" sz="3600" b="1" dirty="0">
                <a:solidFill>
                  <a:srgbClr val="000000"/>
                </a:solidFill>
                <a:latin typeface="Futura Bk BT" pitchFamily="34" charset="0"/>
              </a:rPr>
              <a:t>Hough transform</a:t>
            </a:r>
          </a:p>
        </p:txBody>
      </p:sp>
      <p:sp>
        <p:nvSpPr>
          <p:cNvPr id="20496" name="Oval 16"/>
          <p:cNvSpPr>
            <a:spLocks noChangeArrowheads="1"/>
          </p:cNvSpPr>
          <p:nvPr/>
        </p:nvSpPr>
        <p:spPr bwMode="auto">
          <a:xfrm>
            <a:off x="5791200" y="4114800"/>
            <a:ext cx="152400" cy="152400"/>
          </a:xfrm>
          <a:prstGeom prst="ellipse">
            <a:avLst/>
          </a:prstGeom>
          <a:solidFill>
            <a:srgbClr val="3366FF"/>
          </a:solidFill>
          <a:ln w="50800" algn="ctr">
            <a:solidFill>
              <a:srgbClr val="3366FF"/>
            </a:solidFill>
            <a:round/>
            <a:headEnd/>
            <a:tailEnd/>
          </a:ln>
          <a:effectLst/>
        </p:spPr>
        <p:txBody>
          <a:bodyPr anchor="ctr">
            <a:spAutoFit/>
          </a:bodyPr>
          <a:lstStyle/>
          <a:p>
            <a:endParaRPr lang="en-US">
              <a:solidFill>
                <a:srgbClr val="000000"/>
              </a:solidFill>
              <a:latin typeface="Futura Bk BT" pitchFamily="34" charset="0"/>
            </a:endParaRPr>
          </a:p>
        </p:txBody>
      </p:sp>
      <p:sp>
        <p:nvSpPr>
          <p:cNvPr id="20497" name="Oval 17"/>
          <p:cNvSpPr>
            <a:spLocks noChangeArrowheads="1"/>
          </p:cNvSpPr>
          <p:nvPr/>
        </p:nvSpPr>
        <p:spPr bwMode="auto">
          <a:xfrm>
            <a:off x="2514600" y="4343400"/>
            <a:ext cx="152400" cy="152400"/>
          </a:xfrm>
          <a:prstGeom prst="ellipse">
            <a:avLst/>
          </a:prstGeom>
          <a:solidFill>
            <a:srgbClr val="FF0000"/>
          </a:solidFill>
          <a:ln w="50800" algn="ctr">
            <a:solidFill>
              <a:srgbClr val="FF0000"/>
            </a:solidFill>
            <a:round/>
            <a:headEnd/>
            <a:tailEnd/>
          </a:ln>
          <a:effectLst/>
        </p:spPr>
        <p:txBody>
          <a:bodyPr anchor="ctr">
            <a:spAutoFit/>
          </a:bodyPr>
          <a:lstStyle/>
          <a:p>
            <a:endParaRPr lang="en-US">
              <a:solidFill>
                <a:srgbClr val="000000"/>
              </a:solidFill>
              <a:latin typeface="Futura Bk BT" pitchFamily="34" charset="0"/>
            </a:endParaRPr>
          </a:p>
        </p:txBody>
      </p:sp>
      <p:sp>
        <p:nvSpPr>
          <p:cNvPr id="20498" name="Oval 18"/>
          <p:cNvSpPr>
            <a:spLocks noChangeArrowheads="1"/>
          </p:cNvSpPr>
          <p:nvPr/>
        </p:nvSpPr>
        <p:spPr bwMode="auto">
          <a:xfrm>
            <a:off x="1981200" y="3810000"/>
            <a:ext cx="152400" cy="152400"/>
          </a:xfrm>
          <a:prstGeom prst="ellipse">
            <a:avLst/>
          </a:prstGeom>
          <a:solidFill>
            <a:srgbClr val="FF0000"/>
          </a:solidFill>
          <a:ln w="50800" algn="ctr">
            <a:solidFill>
              <a:srgbClr val="FF0000"/>
            </a:solidFill>
            <a:round/>
            <a:headEnd/>
            <a:tailEnd/>
          </a:ln>
          <a:effectLst/>
        </p:spPr>
        <p:txBody>
          <a:bodyPr anchor="ctr">
            <a:spAutoFit/>
          </a:bodyPr>
          <a:lstStyle/>
          <a:p>
            <a:endParaRPr lang="en-US">
              <a:solidFill>
                <a:srgbClr val="000000"/>
              </a:solidFill>
              <a:latin typeface="Futura Bk BT" pitchFamily="34" charset="0"/>
            </a:endParaRPr>
          </a:p>
        </p:txBody>
      </p:sp>
      <p:sp>
        <p:nvSpPr>
          <p:cNvPr id="20499" name="Oval 19"/>
          <p:cNvSpPr>
            <a:spLocks noChangeArrowheads="1"/>
          </p:cNvSpPr>
          <p:nvPr/>
        </p:nvSpPr>
        <p:spPr bwMode="auto">
          <a:xfrm>
            <a:off x="2263775" y="4114800"/>
            <a:ext cx="152400" cy="152400"/>
          </a:xfrm>
          <a:prstGeom prst="ellipse">
            <a:avLst/>
          </a:prstGeom>
          <a:solidFill>
            <a:srgbClr val="FF0000"/>
          </a:solidFill>
          <a:ln w="50800" algn="ctr">
            <a:solidFill>
              <a:srgbClr val="FF0000"/>
            </a:solidFill>
            <a:round/>
            <a:headEnd/>
            <a:tailEnd/>
          </a:ln>
          <a:effectLst/>
        </p:spPr>
        <p:txBody>
          <a:bodyPr anchor="ctr">
            <a:spAutoFit/>
          </a:bodyPr>
          <a:lstStyle/>
          <a:p>
            <a:endParaRPr lang="en-US">
              <a:solidFill>
                <a:srgbClr val="000000"/>
              </a:solidFill>
              <a:latin typeface="Futura Bk BT" pitchFamily="34" charset="0"/>
            </a:endParaRPr>
          </a:p>
        </p:txBody>
      </p:sp>
      <p:sp>
        <p:nvSpPr>
          <p:cNvPr id="20500" name="Rectangle 20"/>
          <p:cNvSpPr>
            <a:spLocks noChangeArrowheads="1"/>
          </p:cNvSpPr>
          <p:nvPr/>
        </p:nvSpPr>
        <p:spPr bwMode="auto">
          <a:xfrm>
            <a:off x="381000" y="1828800"/>
            <a:ext cx="7696200" cy="830997"/>
          </a:xfrm>
          <a:prstGeom prst="rect">
            <a:avLst/>
          </a:prstGeom>
          <a:noFill/>
          <a:ln w="50800" algn="ctr">
            <a:noFill/>
            <a:miter lim="800000"/>
            <a:headEnd/>
            <a:tailEnd/>
          </a:ln>
          <a:effectLst/>
        </p:spPr>
        <p:txBody>
          <a:bodyPr>
            <a:spAutoFit/>
          </a:bodyPr>
          <a:lstStyle/>
          <a:p>
            <a:r>
              <a:rPr lang="en-US" sz="2400" dirty="0">
                <a:solidFill>
                  <a:srgbClr val="000000"/>
                </a:solidFill>
                <a:latin typeface="Futura Bk BT" pitchFamily="34" charset="0"/>
              </a:rPr>
              <a:t>Given a set of points, find the curve or line that explains the data points best</a:t>
            </a:r>
          </a:p>
        </p:txBody>
      </p:sp>
      <p:sp>
        <p:nvSpPr>
          <p:cNvPr id="20501" name="Rectangle 21"/>
          <p:cNvSpPr>
            <a:spLocks noChangeArrowheads="1"/>
          </p:cNvSpPr>
          <p:nvPr/>
        </p:nvSpPr>
        <p:spPr bwMode="auto">
          <a:xfrm>
            <a:off x="381000" y="1128713"/>
            <a:ext cx="7127875" cy="517525"/>
          </a:xfrm>
          <a:prstGeom prst="rect">
            <a:avLst/>
          </a:prstGeom>
          <a:noFill/>
          <a:ln w="9525">
            <a:noFill/>
            <a:miter lim="800000"/>
            <a:headEnd/>
            <a:tailEnd/>
          </a:ln>
          <a:effectLst/>
        </p:spPr>
        <p:txBody>
          <a:bodyPr anchor="ctr">
            <a:spAutoFit/>
          </a:bodyPr>
          <a:lstStyle/>
          <a:p>
            <a:r>
              <a:rPr lang="en-US" sz="1400">
                <a:solidFill>
                  <a:srgbClr val="000000"/>
                </a:solidFill>
                <a:latin typeface="Futura Bk BT" pitchFamily="34" charset="0"/>
                <a:cs typeface="Arial" charset="0"/>
              </a:rPr>
              <a:t>P.V.C. Hough, </a:t>
            </a:r>
            <a:r>
              <a:rPr lang="en-US" sz="1400" i="1">
                <a:solidFill>
                  <a:srgbClr val="000000"/>
                </a:solidFill>
                <a:latin typeface="Futura Bk BT" pitchFamily="34" charset="0"/>
                <a:cs typeface="Arial" charset="0"/>
              </a:rPr>
              <a:t>Machine Analysis of Bubble Chamber Pictures,</a:t>
            </a:r>
            <a:r>
              <a:rPr lang="en-US" sz="1400">
                <a:solidFill>
                  <a:srgbClr val="000000"/>
                </a:solidFill>
                <a:latin typeface="Futura Bk BT" pitchFamily="34" charset="0"/>
                <a:cs typeface="Arial" charset="0"/>
              </a:rPr>
              <a:t> Proc. Int. Conf. High Energy Accelerators and Instrumentation, 1959 </a:t>
            </a:r>
          </a:p>
        </p:txBody>
      </p:sp>
      <p:sp>
        <p:nvSpPr>
          <p:cNvPr id="20502" name="Text Box 22"/>
          <p:cNvSpPr txBox="1">
            <a:spLocks noChangeArrowheads="1"/>
          </p:cNvSpPr>
          <p:nvPr/>
        </p:nvSpPr>
        <p:spPr bwMode="auto">
          <a:xfrm>
            <a:off x="5241925" y="5676900"/>
            <a:ext cx="1555750" cy="366713"/>
          </a:xfrm>
          <a:prstGeom prst="rect">
            <a:avLst/>
          </a:prstGeom>
          <a:noFill/>
          <a:ln w="25400">
            <a:noFill/>
            <a:prstDash val="dash"/>
            <a:miter lim="800000"/>
            <a:headEnd/>
            <a:tailEnd/>
          </a:ln>
          <a:effectLst/>
        </p:spPr>
        <p:txBody>
          <a:bodyPr wrap="none">
            <a:spAutoFit/>
          </a:bodyPr>
          <a:lstStyle/>
          <a:p>
            <a:r>
              <a:rPr lang="en-US">
                <a:solidFill>
                  <a:srgbClr val="000000"/>
                </a:solidFill>
                <a:latin typeface="Futura Bk BT" pitchFamily="34" charset="0"/>
              </a:rPr>
              <a:t>Hough space</a:t>
            </a:r>
          </a:p>
        </p:txBody>
      </p:sp>
      <p:sp>
        <p:nvSpPr>
          <p:cNvPr id="23" name="TextBox 22"/>
          <p:cNvSpPr txBox="1"/>
          <p:nvPr/>
        </p:nvSpPr>
        <p:spPr>
          <a:xfrm>
            <a:off x="7127101" y="6550223"/>
            <a:ext cx="2016899" cy="307777"/>
          </a:xfrm>
          <a:prstGeom prst="rect">
            <a:avLst/>
          </a:prstGeom>
          <a:noFill/>
        </p:spPr>
        <p:txBody>
          <a:bodyPr wrap="none" rtlCol="0">
            <a:spAutoFit/>
          </a:bodyPr>
          <a:lstStyle/>
          <a:p>
            <a:r>
              <a:rPr lang="en-US" sz="1400" dirty="0">
                <a:solidFill>
                  <a:srgbClr val="000000">
                    <a:lumMod val="50000"/>
                    <a:lumOff val="50000"/>
                  </a:srgbClr>
                </a:solidFill>
              </a:rPr>
              <a:t>Slide from S. Savarese</a:t>
            </a:r>
          </a:p>
        </p:txBody>
      </p:sp>
    </p:spTree>
    <p:extLst>
      <p:ext uri="{BB962C8B-B14F-4D97-AF65-F5344CB8AC3E}">
        <p14:creationId xmlns:p14="http://schemas.microsoft.com/office/powerpoint/2010/main" val="223105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4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4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48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4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animBg="1"/>
      <p:bldP spid="20487" grpId="0" animBg="1"/>
      <p:bldP spid="20488" grpId="0" animBg="1"/>
      <p:bldP spid="20489" grpId="0" animBg="1"/>
      <p:bldP spid="20496" grpId="0" animBg="1"/>
      <p:bldP spid="20497" grpId="0" animBg="1"/>
      <p:bldP spid="20498" grpId="0" animBg="1"/>
      <p:bldP spid="2049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normAutofit/>
          </a:bodyPr>
          <a:lstStyle/>
          <a:p>
            <a:r>
              <a:rPr lang="en-US" dirty="0"/>
              <a:t>Hough Transform: Outline</a:t>
            </a:r>
          </a:p>
        </p:txBody>
      </p:sp>
      <p:sp>
        <p:nvSpPr>
          <p:cNvPr id="43011" name="Content Placeholder 2"/>
          <p:cNvSpPr>
            <a:spLocks noGrp="1"/>
          </p:cNvSpPr>
          <p:nvPr>
            <p:ph idx="1"/>
          </p:nvPr>
        </p:nvSpPr>
        <p:spPr/>
        <p:txBody>
          <a:bodyPr/>
          <a:lstStyle/>
          <a:p>
            <a:pPr marL="514350" indent="-514350">
              <a:buFont typeface="Calibri" pitchFamily="34" charset="0"/>
              <a:buAutoNum type="arabicPeriod"/>
            </a:pPr>
            <a:endParaRPr lang="en-US" dirty="0"/>
          </a:p>
          <a:p>
            <a:pPr marL="514350" indent="-514350">
              <a:buFont typeface="Calibri" pitchFamily="34" charset="0"/>
              <a:buAutoNum type="arabicPeriod"/>
            </a:pPr>
            <a:r>
              <a:rPr lang="en-US" dirty="0"/>
              <a:t>Create a grid of parameter values</a:t>
            </a:r>
          </a:p>
          <a:p>
            <a:pPr marL="514350" indent="-514350">
              <a:buFont typeface="Calibri" pitchFamily="34" charset="0"/>
              <a:buAutoNum type="arabicPeriod"/>
            </a:pPr>
            <a:endParaRPr lang="en-US" dirty="0"/>
          </a:p>
          <a:p>
            <a:pPr marL="514350" indent="-514350">
              <a:buFont typeface="Calibri" pitchFamily="34" charset="0"/>
              <a:buAutoNum type="arabicPeriod"/>
            </a:pPr>
            <a:r>
              <a:rPr lang="en-US" dirty="0"/>
              <a:t>Each point votes for a set of parameters, incrementing those values in grid</a:t>
            </a:r>
          </a:p>
          <a:p>
            <a:pPr marL="514350" indent="-514350">
              <a:buFont typeface="Calibri" pitchFamily="34" charset="0"/>
              <a:buAutoNum type="arabicPeriod"/>
            </a:pPr>
            <a:endParaRPr lang="en-US" dirty="0"/>
          </a:p>
          <a:p>
            <a:pPr marL="514350" indent="-514350">
              <a:buFont typeface="Calibri" pitchFamily="34" charset="0"/>
              <a:buAutoNum type="arabicPeriod"/>
            </a:pPr>
            <a:r>
              <a:rPr lang="en-US" dirty="0"/>
              <a:t>Find maximum or local maxima in grid</a:t>
            </a:r>
          </a:p>
          <a:p>
            <a:pPr marL="514350" indent="-514350">
              <a:buFont typeface="Calibri" pitchFamily="34" charset="0"/>
              <a:buAutoNum type="arabicPeriod"/>
            </a:pPr>
            <a:endParaRPr lang="en-US" dirty="0"/>
          </a:p>
          <a:p>
            <a:pPr marL="514350" indent="-514350">
              <a:buFont typeface="Calibri" pitchFamily="34" charset="0"/>
              <a:buAutoNum type="arabicPeriod"/>
            </a:pPr>
            <a:endParaRPr lang="en-US" dirty="0"/>
          </a:p>
        </p:txBody>
      </p:sp>
    </p:spTree>
    <p:extLst>
      <p:ext uri="{BB962C8B-B14F-4D97-AF65-F5344CB8AC3E}">
        <p14:creationId xmlns:p14="http://schemas.microsoft.com/office/powerpoint/2010/main" val="7239688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Line 2"/>
          <p:cNvSpPr>
            <a:spLocks noChangeShapeType="1"/>
          </p:cNvSpPr>
          <p:nvPr/>
        </p:nvSpPr>
        <p:spPr bwMode="auto">
          <a:xfrm flipV="1">
            <a:off x="1546225" y="1143000"/>
            <a:ext cx="0" cy="2209800"/>
          </a:xfrm>
          <a:prstGeom prst="line">
            <a:avLst/>
          </a:prstGeom>
          <a:noFill/>
          <a:ln w="76200">
            <a:solidFill>
              <a:schemeClr val="tx1"/>
            </a:solidFill>
            <a:round/>
            <a:headEnd/>
            <a:tailEnd type="triangle" w="med" len="med"/>
          </a:ln>
          <a:effectLst/>
        </p:spPr>
        <p:txBody>
          <a:bodyPr>
            <a:spAutoFit/>
          </a:bodyPr>
          <a:lstStyle/>
          <a:p>
            <a:endParaRPr lang="en-US">
              <a:solidFill>
                <a:srgbClr val="000000"/>
              </a:solidFill>
              <a:latin typeface="Futura Bk BT" pitchFamily="34" charset="0"/>
            </a:endParaRPr>
          </a:p>
        </p:txBody>
      </p:sp>
      <p:sp>
        <p:nvSpPr>
          <p:cNvPr id="22531" name="Line 3"/>
          <p:cNvSpPr>
            <a:spLocks noChangeShapeType="1"/>
          </p:cNvSpPr>
          <p:nvPr/>
        </p:nvSpPr>
        <p:spPr bwMode="auto">
          <a:xfrm>
            <a:off x="1546225" y="3352800"/>
            <a:ext cx="2743200" cy="0"/>
          </a:xfrm>
          <a:prstGeom prst="line">
            <a:avLst/>
          </a:prstGeom>
          <a:noFill/>
          <a:ln w="76200">
            <a:solidFill>
              <a:schemeClr val="tx1"/>
            </a:solidFill>
            <a:round/>
            <a:headEnd/>
            <a:tailEnd type="triangle" w="med" len="med"/>
          </a:ln>
          <a:effectLst/>
        </p:spPr>
        <p:txBody>
          <a:bodyPr>
            <a:spAutoFit/>
          </a:bodyPr>
          <a:lstStyle/>
          <a:p>
            <a:endParaRPr lang="en-US">
              <a:solidFill>
                <a:srgbClr val="000000"/>
              </a:solidFill>
              <a:latin typeface="Futura Bk BT" pitchFamily="34" charset="0"/>
            </a:endParaRPr>
          </a:p>
        </p:txBody>
      </p:sp>
      <p:sp>
        <p:nvSpPr>
          <p:cNvPr id="22532" name="Text Box 4"/>
          <p:cNvSpPr txBox="1">
            <a:spLocks noChangeArrowheads="1"/>
          </p:cNvSpPr>
          <p:nvPr/>
        </p:nvSpPr>
        <p:spPr bwMode="auto">
          <a:xfrm>
            <a:off x="3756025" y="3429000"/>
            <a:ext cx="322263" cy="457200"/>
          </a:xfrm>
          <a:prstGeom prst="rect">
            <a:avLst/>
          </a:prstGeom>
          <a:noFill/>
          <a:ln w="25400" algn="ctr">
            <a:noFill/>
            <a:miter lim="800000"/>
            <a:headEnd/>
            <a:tailEnd/>
          </a:ln>
          <a:effectLst/>
        </p:spPr>
        <p:txBody>
          <a:bodyPr wrap="none">
            <a:spAutoFit/>
          </a:bodyPr>
          <a:lstStyle/>
          <a:p>
            <a:pPr algn="ctr"/>
            <a:r>
              <a:rPr lang="en-US" sz="2400">
                <a:solidFill>
                  <a:srgbClr val="000000"/>
                </a:solidFill>
                <a:latin typeface="Futura Bk BT" pitchFamily="34" charset="0"/>
              </a:rPr>
              <a:t>x</a:t>
            </a:r>
          </a:p>
        </p:txBody>
      </p:sp>
      <p:sp>
        <p:nvSpPr>
          <p:cNvPr id="22533" name="Text Box 5"/>
          <p:cNvSpPr txBox="1">
            <a:spLocks noChangeArrowheads="1"/>
          </p:cNvSpPr>
          <p:nvPr/>
        </p:nvSpPr>
        <p:spPr bwMode="auto">
          <a:xfrm>
            <a:off x="1066800" y="1295400"/>
            <a:ext cx="327025" cy="457200"/>
          </a:xfrm>
          <a:prstGeom prst="rect">
            <a:avLst/>
          </a:prstGeom>
          <a:noFill/>
          <a:ln w="25400" algn="ctr">
            <a:noFill/>
            <a:miter lim="800000"/>
            <a:headEnd/>
            <a:tailEnd/>
          </a:ln>
          <a:effectLst/>
        </p:spPr>
        <p:txBody>
          <a:bodyPr wrap="none">
            <a:spAutoFit/>
          </a:bodyPr>
          <a:lstStyle/>
          <a:p>
            <a:pPr algn="ctr"/>
            <a:r>
              <a:rPr lang="en-US" sz="2400">
                <a:solidFill>
                  <a:srgbClr val="000000"/>
                </a:solidFill>
                <a:latin typeface="Futura Bk BT" pitchFamily="34" charset="0"/>
              </a:rPr>
              <a:t>y</a:t>
            </a:r>
          </a:p>
        </p:txBody>
      </p:sp>
      <p:sp>
        <p:nvSpPr>
          <p:cNvPr id="22534" name="Oval 6"/>
          <p:cNvSpPr>
            <a:spLocks noChangeArrowheads="1"/>
          </p:cNvSpPr>
          <p:nvPr/>
        </p:nvSpPr>
        <p:spPr bwMode="auto">
          <a:xfrm>
            <a:off x="3146425" y="2971800"/>
            <a:ext cx="152400" cy="152400"/>
          </a:xfrm>
          <a:prstGeom prst="ellipse">
            <a:avLst/>
          </a:prstGeom>
          <a:solidFill>
            <a:srgbClr val="3366FF"/>
          </a:solidFill>
          <a:ln w="50800" algn="ctr">
            <a:solidFill>
              <a:srgbClr val="3366FF"/>
            </a:solidFill>
            <a:round/>
            <a:headEnd/>
            <a:tailEnd/>
          </a:ln>
          <a:effectLst/>
        </p:spPr>
        <p:txBody>
          <a:bodyPr anchor="ctr">
            <a:spAutoFit/>
          </a:bodyPr>
          <a:lstStyle/>
          <a:p>
            <a:endParaRPr lang="en-US">
              <a:solidFill>
                <a:srgbClr val="000000"/>
              </a:solidFill>
              <a:latin typeface="Futura Bk BT" pitchFamily="34" charset="0"/>
            </a:endParaRPr>
          </a:p>
        </p:txBody>
      </p:sp>
      <p:sp>
        <p:nvSpPr>
          <p:cNvPr id="22535" name="Oval 7"/>
          <p:cNvSpPr>
            <a:spLocks noChangeArrowheads="1"/>
          </p:cNvSpPr>
          <p:nvPr/>
        </p:nvSpPr>
        <p:spPr bwMode="auto">
          <a:xfrm>
            <a:off x="2994025" y="2819400"/>
            <a:ext cx="152400" cy="152400"/>
          </a:xfrm>
          <a:prstGeom prst="ellipse">
            <a:avLst/>
          </a:prstGeom>
          <a:solidFill>
            <a:srgbClr val="3366FF"/>
          </a:solidFill>
          <a:ln w="50800" algn="ctr">
            <a:solidFill>
              <a:srgbClr val="3366FF"/>
            </a:solidFill>
            <a:round/>
            <a:headEnd/>
            <a:tailEnd/>
          </a:ln>
          <a:effectLst/>
        </p:spPr>
        <p:txBody>
          <a:bodyPr anchor="ctr">
            <a:spAutoFit/>
          </a:bodyPr>
          <a:lstStyle/>
          <a:p>
            <a:endParaRPr lang="en-US">
              <a:solidFill>
                <a:srgbClr val="000000"/>
              </a:solidFill>
              <a:latin typeface="Futura Bk BT" pitchFamily="34" charset="0"/>
            </a:endParaRPr>
          </a:p>
        </p:txBody>
      </p:sp>
      <p:sp>
        <p:nvSpPr>
          <p:cNvPr id="22536" name="Oval 8"/>
          <p:cNvSpPr>
            <a:spLocks noChangeArrowheads="1"/>
          </p:cNvSpPr>
          <p:nvPr/>
        </p:nvSpPr>
        <p:spPr bwMode="auto">
          <a:xfrm>
            <a:off x="2765425" y="2590800"/>
            <a:ext cx="152400" cy="152400"/>
          </a:xfrm>
          <a:prstGeom prst="ellipse">
            <a:avLst/>
          </a:prstGeom>
          <a:solidFill>
            <a:srgbClr val="3366FF"/>
          </a:solidFill>
          <a:ln w="50800" algn="ctr">
            <a:solidFill>
              <a:srgbClr val="3366FF"/>
            </a:solidFill>
            <a:round/>
            <a:headEnd/>
            <a:tailEnd/>
          </a:ln>
          <a:effectLst/>
        </p:spPr>
        <p:txBody>
          <a:bodyPr anchor="ctr">
            <a:spAutoFit/>
          </a:bodyPr>
          <a:lstStyle/>
          <a:p>
            <a:endParaRPr lang="en-US">
              <a:solidFill>
                <a:srgbClr val="000000"/>
              </a:solidFill>
              <a:latin typeface="Futura Bk BT" pitchFamily="34" charset="0"/>
            </a:endParaRPr>
          </a:p>
        </p:txBody>
      </p:sp>
      <p:sp>
        <p:nvSpPr>
          <p:cNvPr id="22537" name="Oval 9"/>
          <p:cNvSpPr>
            <a:spLocks noChangeArrowheads="1"/>
          </p:cNvSpPr>
          <p:nvPr/>
        </p:nvSpPr>
        <p:spPr bwMode="auto">
          <a:xfrm>
            <a:off x="2536825" y="2362200"/>
            <a:ext cx="152400" cy="152400"/>
          </a:xfrm>
          <a:prstGeom prst="ellipse">
            <a:avLst/>
          </a:prstGeom>
          <a:solidFill>
            <a:srgbClr val="3366FF"/>
          </a:solidFill>
          <a:ln w="50800" algn="ctr">
            <a:solidFill>
              <a:srgbClr val="3366FF"/>
            </a:solidFill>
            <a:round/>
            <a:headEnd/>
            <a:tailEnd/>
          </a:ln>
          <a:effectLst/>
        </p:spPr>
        <p:txBody>
          <a:bodyPr anchor="ctr">
            <a:spAutoFit/>
          </a:bodyPr>
          <a:lstStyle/>
          <a:p>
            <a:endParaRPr lang="en-US">
              <a:solidFill>
                <a:srgbClr val="000000"/>
              </a:solidFill>
              <a:latin typeface="Futura Bk BT" pitchFamily="34" charset="0"/>
            </a:endParaRPr>
          </a:p>
        </p:txBody>
      </p:sp>
      <p:sp>
        <p:nvSpPr>
          <p:cNvPr id="22538" name="Oval 10"/>
          <p:cNvSpPr>
            <a:spLocks noChangeArrowheads="1"/>
          </p:cNvSpPr>
          <p:nvPr/>
        </p:nvSpPr>
        <p:spPr bwMode="auto">
          <a:xfrm>
            <a:off x="2384425" y="2209800"/>
            <a:ext cx="152400" cy="152400"/>
          </a:xfrm>
          <a:prstGeom prst="ellipse">
            <a:avLst/>
          </a:prstGeom>
          <a:solidFill>
            <a:srgbClr val="3366FF"/>
          </a:solidFill>
          <a:ln w="50800" algn="ctr">
            <a:solidFill>
              <a:srgbClr val="3366FF"/>
            </a:solidFill>
            <a:round/>
            <a:headEnd/>
            <a:tailEnd/>
          </a:ln>
          <a:effectLst/>
        </p:spPr>
        <p:txBody>
          <a:bodyPr anchor="ctr">
            <a:spAutoFit/>
          </a:bodyPr>
          <a:lstStyle/>
          <a:p>
            <a:endParaRPr lang="en-US">
              <a:solidFill>
                <a:srgbClr val="000000"/>
              </a:solidFill>
              <a:latin typeface="Futura Bk BT" pitchFamily="34" charset="0"/>
            </a:endParaRPr>
          </a:p>
        </p:txBody>
      </p:sp>
      <p:sp>
        <p:nvSpPr>
          <p:cNvPr id="22539" name="Oval 11"/>
          <p:cNvSpPr>
            <a:spLocks noChangeArrowheads="1"/>
          </p:cNvSpPr>
          <p:nvPr/>
        </p:nvSpPr>
        <p:spPr bwMode="auto">
          <a:xfrm>
            <a:off x="2003425" y="1828800"/>
            <a:ext cx="152400" cy="152400"/>
          </a:xfrm>
          <a:prstGeom prst="ellipse">
            <a:avLst/>
          </a:prstGeom>
          <a:solidFill>
            <a:srgbClr val="3366FF"/>
          </a:solidFill>
          <a:ln w="50800" algn="ctr">
            <a:solidFill>
              <a:srgbClr val="3366FF"/>
            </a:solidFill>
            <a:round/>
            <a:headEnd/>
            <a:tailEnd/>
          </a:ln>
          <a:effectLst/>
        </p:spPr>
        <p:txBody>
          <a:bodyPr anchor="ctr">
            <a:spAutoFit/>
          </a:bodyPr>
          <a:lstStyle/>
          <a:p>
            <a:endParaRPr lang="en-US">
              <a:solidFill>
                <a:srgbClr val="000000"/>
              </a:solidFill>
              <a:latin typeface="Futura Bk BT" pitchFamily="34" charset="0"/>
            </a:endParaRPr>
          </a:p>
        </p:txBody>
      </p:sp>
      <p:sp>
        <p:nvSpPr>
          <p:cNvPr id="22540" name="Oval 12"/>
          <p:cNvSpPr>
            <a:spLocks noChangeArrowheads="1"/>
          </p:cNvSpPr>
          <p:nvPr/>
        </p:nvSpPr>
        <p:spPr bwMode="auto">
          <a:xfrm>
            <a:off x="1851025" y="1676400"/>
            <a:ext cx="152400" cy="152400"/>
          </a:xfrm>
          <a:prstGeom prst="ellipse">
            <a:avLst/>
          </a:prstGeom>
          <a:solidFill>
            <a:srgbClr val="3366FF"/>
          </a:solidFill>
          <a:ln w="50800" algn="ctr">
            <a:solidFill>
              <a:srgbClr val="3366FF"/>
            </a:solidFill>
            <a:round/>
            <a:headEnd/>
            <a:tailEnd/>
          </a:ln>
          <a:effectLst/>
        </p:spPr>
        <p:txBody>
          <a:bodyPr anchor="ctr">
            <a:spAutoFit/>
          </a:bodyPr>
          <a:lstStyle/>
          <a:p>
            <a:endParaRPr lang="en-US">
              <a:solidFill>
                <a:srgbClr val="000000"/>
              </a:solidFill>
              <a:latin typeface="Futura Bk BT" pitchFamily="34" charset="0"/>
            </a:endParaRPr>
          </a:p>
        </p:txBody>
      </p:sp>
      <p:sp>
        <p:nvSpPr>
          <p:cNvPr id="22541" name="Line 13"/>
          <p:cNvSpPr>
            <a:spLocks noChangeShapeType="1"/>
          </p:cNvSpPr>
          <p:nvPr/>
        </p:nvSpPr>
        <p:spPr bwMode="auto">
          <a:xfrm>
            <a:off x="1698625" y="1524000"/>
            <a:ext cx="1676400" cy="1676400"/>
          </a:xfrm>
          <a:prstGeom prst="line">
            <a:avLst/>
          </a:prstGeom>
          <a:noFill/>
          <a:ln w="50800">
            <a:solidFill>
              <a:srgbClr val="FF0000"/>
            </a:solidFill>
            <a:round/>
            <a:headEnd/>
            <a:tailEnd/>
          </a:ln>
          <a:effectLst/>
        </p:spPr>
        <p:txBody>
          <a:bodyPr>
            <a:spAutoFit/>
          </a:bodyPr>
          <a:lstStyle/>
          <a:p>
            <a:endParaRPr lang="en-US">
              <a:solidFill>
                <a:srgbClr val="000000"/>
              </a:solidFill>
              <a:latin typeface="Futura Bk BT" pitchFamily="34" charset="0"/>
            </a:endParaRPr>
          </a:p>
        </p:txBody>
      </p:sp>
      <p:sp>
        <p:nvSpPr>
          <p:cNvPr id="22542" name="Line 14"/>
          <p:cNvSpPr>
            <a:spLocks noChangeShapeType="1"/>
          </p:cNvSpPr>
          <p:nvPr/>
        </p:nvSpPr>
        <p:spPr bwMode="auto">
          <a:xfrm flipV="1">
            <a:off x="4975225" y="1295400"/>
            <a:ext cx="1676400" cy="1981200"/>
          </a:xfrm>
          <a:prstGeom prst="line">
            <a:avLst/>
          </a:prstGeom>
          <a:noFill/>
          <a:ln w="50800">
            <a:solidFill>
              <a:srgbClr val="FF0000"/>
            </a:solidFill>
            <a:round/>
            <a:headEnd/>
            <a:tailEnd/>
          </a:ln>
          <a:effectLst/>
        </p:spPr>
        <p:txBody>
          <a:bodyPr>
            <a:spAutoFit/>
          </a:bodyPr>
          <a:lstStyle/>
          <a:p>
            <a:endParaRPr lang="en-US">
              <a:solidFill>
                <a:srgbClr val="000000"/>
              </a:solidFill>
              <a:latin typeface="Futura Bk BT" pitchFamily="34" charset="0"/>
            </a:endParaRPr>
          </a:p>
        </p:txBody>
      </p:sp>
      <p:sp>
        <p:nvSpPr>
          <p:cNvPr id="22543" name="Line 15"/>
          <p:cNvSpPr>
            <a:spLocks noChangeShapeType="1"/>
          </p:cNvSpPr>
          <p:nvPr/>
        </p:nvSpPr>
        <p:spPr bwMode="auto">
          <a:xfrm flipH="1" flipV="1">
            <a:off x="5203825" y="1295400"/>
            <a:ext cx="1600200" cy="1981200"/>
          </a:xfrm>
          <a:prstGeom prst="line">
            <a:avLst/>
          </a:prstGeom>
          <a:noFill/>
          <a:ln w="50800">
            <a:solidFill>
              <a:srgbClr val="FF0000"/>
            </a:solidFill>
            <a:round/>
            <a:headEnd/>
            <a:tailEnd/>
          </a:ln>
          <a:effectLst/>
        </p:spPr>
        <p:txBody>
          <a:bodyPr>
            <a:spAutoFit/>
          </a:bodyPr>
          <a:lstStyle/>
          <a:p>
            <a:endParaRPr lang="en-US">
              <a:solidFill>
                <a:srgbClr val="000000"/>
              </a:solidFill>
              <a:latin typeface="Futura Bk BT" pitchFamily="34" charset="0"/>
            </a:endParaRPr>
          </a:p>
        </p:txBody>
      </p:sp>
      <p:sp>
        <p:nvSpPr>
          <p:cNvPr id="22544" name="Line 16"/>
          <p:cNvSpPr>
            <a:spLocks noChangeShapeType="1"/>
          </p:cNvSpPr>
          <p:nvPr/>
        </p:nvSpPr>
        <p:spPr bwMode="auto">
          <a:xfrm flipV="1">
            <a:off x="4746625" y="1219200"/>
            <a:ext cx="2438400" cy="1828800"/>
          </a:xfrm>
          <a:prstGeom prst="line">
            <a:avLst/>
          </a:prstGeom>
          <a:noFill/>
          <a:ln w="50800">
            <a:solidFill>
              <a:srgbClr val="FF0000"/>
            </a:solidFill>
            <a:round/>
            <a:headEnd/>
            <a:tailEnd/>
          </a:ln>
          <a:effectLst/>
        </p:spPr>
        <p:txBody>
          <a:bodyPr>
            <a:spAutoFit/>
          </a:bodyPr>
          <a:lstStyle/>
          <a:p>
            <a:endParaRPr lang="en-US">
              <a:solidFill>
                <a:srgbClr val="000000"/>
              </a:solidFill>
              <a:latin typeface="Futura Bk BT" pitchFamily="34" charset="0"/>
            </a:endParaRPr>
          </a:p>
        </p:txBody>
      </p:sp>
      <p:sp>
        <p:nvSpPr>
          <p:cNvPr id="22545" name="Line 17"/>
          <p:cNvSpPr>
            <a:spLocks noChangeShapeType="1"/>
          </p:cNvSpPr>
          <p:nvPr/>
        </p:nvSpPr>
        <p:spPr bwMode="auto">
          <a:xfrm flipH="1" flipV="1">
            <a:off x="4975225" y="1295400"/>
            <a:ext cx="2133600" cy="1981200"/>
          </a:xfrm>
          <a:prstGeom prst="line">
            <a:avLst/>
          </a:prstGeom>
          <a:noFill/>
          <a:ln w="50800">
            <a:solidFill>
              <a:srgbClr val="FF0000"/>
            </a:solidFill>
            <a:round/>
            <a:headEnd/>
            <a:tailEnd/>
          </a:ln>
          <a:effectLst/>
        </p:spPr>
        <p:txBody>
          <a:bodyPr>
            <a:spAutoFit/>
          </a:bodyPr>
          <a:lstStyle/>
          <a:p>
            <a:endParaRPr lang="en-US">
              <a:solidFill>
                <a:srgbClr val="000000"/>
              </a:solidFill>
              <a:latin typeface="Futura Bk BT" pitchFamily="34" charset="0"/>
            </a:endParaRPr>
          </a:p>
        </p:txBody>
      </p:sp>
      <p:sp>
        <p:nvSpPr>
          <p:cNvPr id="22546" name="Line 18"/>
          <p:cNvSpPr>
            <a:spLocks noChangeShapeType="1"/>
          </p:cNvSpPr>
          <p:nvPr/>
        </p:nvSpPr>
        <p:spPr bwMode="auto">
          <a:xfrm flipV="1">
            <a:off x="4670425" y="1905000"/>
            <a:ext cx="2895600" cy="533400"/>
          </a:xfrm>
          <a:prstGeom prst="line">
            <a:avLst/>
          </a:prstGeom>
          <a:noFill/>
          <a:ln w="50800">
            <a:solidFill>
              <a:srgbClr val="FF0000"/>
            </a:solidFill>
            <a:round/>
            <a:headEnd/>
            <a:tailEnd/>
          </a:ln>
          <a:effectLst/>
        </p:spPr>
        <p:txBody>
          <a:bodyPr>
            <a:spAutoFit/>
          </a:bodyPr>
          <a:lstStyle/>
          <a:p>
            <a:endParaRPr lang="en-US">
              <a:solidFill>
                <a:srgbClr val="000000"/>
              </a:solidFill>
              <a:latin typeface="Futura Bk BT" pitchFamily="34" charset="0"/>
            </a:endParaRPr>
          </a:p>
        </p:txBody>
      </p:sp>
      <p:sp>
        <p:nvSpPr>
          <p:cNvPr id="22547" name="Line 19"/>
          <p:cNvSpPr>
            <a:spLocks noChangeShapeType="1"/>
          </p:cNvSpPr>
          <p:nvPr/>
        </p:nvSpPr>
        <p:spPr bwMode="auto">
          <a:xfrm flipV="1">
            <a:off x="4670425" y="1524000"/>
            <a:ext cx="2895600" cy="1143000"/>
          </a:xfrm>
          <a:prstGeom prst="line">
            <a:avLst/>
          </a:prstGeom>
          <a:noFill/>
          <a:ln w="50800">
            <a:solidFill>
              <a:srgbClr val="FF0000"/>
            </a:solidFill>
            <a:round/>
            <a:headEnd/>
            <a:tailEnd/>
          </a:ln>
          <a:effectLst/>
        </p:spPr>
        <p:txBody>
          <a:bodyPr>
            <a:spAutoFit/>
          </a:bodyPr>
          <a:lstStyle/>
          <a:p>
            <a:endParaRPr lang="en-US">
              <a:solidFill>
                <a:srgbClr val="000000"/>
              </a:solidFill>
              <a:latin typeface="Futura Bk BT" pitchFamily="34" charset="0"/>
            </a:endParaRPr>
          </a:p>
        </p:txBody>
      </p:sp>
      <p:sp>
        <p:nvSpPr>
          <p:cNvPr id="22548" name="Line 20"/>
          <p:cNvSpPr>
            <a:spLocks noChangeShapeType="1"/>
          </p:cNvSpPr>
          <p:nvPr/>
        </p:nvSpPr>
        <p:spPr bwMode="auto">
          <a:xfrm>
            <a:off x="4670425" y="1828800"/>
            <a:ext cx="2895600" cy="838200"/>
          </a:xfrm>
          <a:prstGeom prst="line">
            <a:avLst/>
          </a:prstGeom>
          <a:noFill/>
          <a:ln w="50800">
            <a:solidFill>
              <a:srgbClr val="FF0000"/>
            </a:solidFill>
            <a:round/>
            <a:headEnd/>
            <a:tailEnd/>
          </a:ln>
          <a:effectLst/>
        </p:spPr>
        <p:txBody>
          <a:bodyPr>
            <a:spAutoFit/>
          </a:bodyPr>
          <a:lstStyle/>
          <a:p>
            <a:endParaRPr lang="en-US">
              <a:solidFill>
                <a:srgbClr val="000000"/>
              </a:solidFill>
              <a:latin typeface="Futura Bk BT" pitchFamily="34" charset="0"/>
            </a:endParaRPr>
          </a:p>
        </p:txBody>
      </p:sp>
      <p:sp>
        <p:nvSpPr>
          <p:cNvPr id="22549" name="Line 21"/>
          <p:cNvSpPr>
            <a:spLocks noChangeShapeType="1"/>
          </p:cNvSpPr>
          <p:nvPr/>
        </p:nvSpPr>
        <p:spPr bwMode="auto">
          <a:xfrm flipV="1">
            <a:off x="4692650" y="1143000"/>
            <a:ext cx="0" cy="2209800"/>
          </a:xfrm>
          <a:prstGeom prst="line">
            <a:avLst/>
          </a:prstGeom>
          <a:noFill/>
          <a:ln w="76200">
            <a:solidFill>
              <a:schemeClr val="tx1"/>
            </a:solidFill>
            <a:round/>
            <a:headEnd/>
            <a:tailEnd type="triangle" w="med" len="med"/>
          </a:ln>
          <a:effectLst/>
        </p:spPr>
        <p:txBody>
          <a:bodyPr>
            <a:spAutoFit/>
          </a:bodyPr>
          <a:lstStyle/>
          <a:p>
            <a:endParaRPr lang="en-US">
              <a:solidFill>
                <a:srgbClr val="000000"/>
              </a:solidFill>
              <a:latin typeface="Futura Bk BT" pitchFamily="34" charset="0"/>
            </a:endParaRPr>
          </a:p>
        </p:txBody>
      </p:sp>
      <p:sp>
        <p:nvSpPr>
          <p:cNvPr id="22550" name="Line 22"/>
          <p:cNvSpPr>
            <a:spLocks noChangeShapeType="1"/>
          </p:cNvSpPr>
          <p:nvPr/>
        </p:nvSpPr>
        <p:spPr bwMode="auto">
          <a:xfrm>
            <a:off x="4692650" y="3352800"/>
            <a:ext cx="3254375" cy="0"/>
          </a:xfrm>
          <a:prstGeom prst="line">
            <a:avLst/>
          </a:prstGeom>
          <a:noFill/>
          <a:ln w="76200">
            <a:solidFill>
              <a:schemeClr val="tx1"/>
            </a:solidFill>
            <a:round/>
            <a:headEnd/>
            <a:tailEnd type="triangle" w="med" len="med"/>
          </a:ln>
          <a:effectLst/>
        </p:spPr>
        <p:txBody>
          <a:bodyPr>
            <a:spAutoFit/>
          </a:bodyPr>
          <a:lstStyle/>
          <a:p>
            <a:endParaRPr lang="en-US">
              <a:solidFill>
                <a:srgbClr val="000000"/>
              </a:solidFill>
              <a:latin typeface="Futura Bk BT" pitchFamily="34" charset="0"/>
            </a:endParaRPr>
          </a:p>
        </p:txBody>
      </p:sp>
      <p:sp>
        <p:nvSpPr>
          <p:cNvPr id="22551" name="Text Box 23"/>
          <p:cNvSpPr txBox="1">
            <a:spLocks noChangeArrowheads="1"/>
          </p:cNvSpPr>
          <p:nvPr/>
        </p:nvSpPr>
        <p:spPr bwMode="auto">
          <a:xfrm>
            <a:off x="7126288" y="3352800"/>
            <a:ext cx="363537" cy="457200"/>
          </a:xfrm>
          <a:prstGeom prst="rect">
            <a:avLst/>
          </a:prstGeom>
          <a:noFill/>
          <a:ln w="25400" algn="ctr">
            <a:noFill/>
            <a:miter lim="800000"/>
            <a:headEnd/>
            <a:tailEnd/>
          </a:ln>
          <a:effectLst/>
        </p:spPr>
        <p:txBody>
          <a:bodyPr wrap="none">
            <a:spAutoFit/>
          </a:bodyPr>
          <a:lstStyle/>
          <a:p>
            <a:pPr algn="ctr"/>
            <a:r>
              <a:rPr lang="en-US" sz="2400" dirty="0">
                <a:solidFill>
                  <a:srgbClr val="000000"/>
                </a:solidFill>
                <a:latin typeface="Futura Bk BT" pitchFamily="34" charset="0"/>
              </a:rPr>
              <a:t>b</a:t>
            </a:r>
          </a:p>
        </p:txBody>
      </p:sp>
      <p:sp>
        <p:nvSpPr>
          <p:cNvPr id="22552" name="Text Box 24"/>
          <p:cNvSpPr txBox="1">
            <a:spLocks noChangeArrowheads="1"/>
          </p:cNvSpPr>
          <p:nvPr/>
        </p:nvSpPr>
        <p:spPr bwMode="auto">
          <a:xfrm>
            <a:off x="4152900" y="1295400"/>
            <a:ext cx="450850" cy="457200"/>
          </a:xfrm>
          <a:prstGeom prst="rect">
            <a:avLst/>
          </a:prstGeom>
          <a:noFill/>
          <a:ln w="25400" algn="ctr">
            <a:noFill/>
            <a:miter lim="800000"/>
            <a:headEnd/>
            <a:tailEnd/>
          </a:ln>
          <a:effectLst/>
        </p:spPr>
        <p:txBody>
          <a:bodyPr wrap="none">
            <a:spAutoFit/>
          </a:bodyPr>
          <a:lstStyle/>
          <a:p>
            <a:pPr algn="ctr"/>
            <a:r>
              <a:rPr lang="en-US" sz="2400">
                <a:solidFill>
                  <a:srgbClr val="000000"/>
                </a:solidFill>
                <a:latin typeface="Futura Bk BT" pitchFamily="34" charset="0"/>
              </a:rPr>
              <a:t>m</a:t>
            </a:r>
          </a:p>
        </p:txBody>
      </p:sp>
      <p:sp>
        <p:nvSpPr>
          <p:cNvPr id="22553" name="Line 25"/>
          <p:cNvSpPr>
            <a:spLocks noChangeShapeType="1"/>
          </p:cNvSpPr>
          <p:nvPr/>
        </p:nvSpPr>
        <p:spPr bwMode="auto">
          <a:xfrm>
            <a:off x="4670425" y="1600200"/>
            <a:ext cx="2895600" cy="0"/>
          </a:xfrm>
          <a:prstGeom prst="line">
            <a:avLst/>
          </a:prstGeom>
          <a:noFill/>
          <a:ln w="25400">
            <a:solidFill>
              <a:schemeClr val="tx1"/>
            </a:solidFill>
            <a:round/>
            <a:headEnd/>
            <a:tailEnd/>
          </a:ln>
          <a:effectLst/>
        </p:spPr>
        <p:txBody>
          <a:bodyPr>
            <a:spAutoFit/>
          </a:bodyPr>
          <a:lstStyle/>
          <a:p>
            <a:endParaRPr lang="en-US">
              <a:solidFill>
                <a:srgbClr val="000000"/>
              </a:solidFill>
              <a:latin typeface="Futura Bk BT" pitchFamily="34" charset="0"/>
            </a:endParaRPr>
          </a:p>
        </p:txBody>
      </p:sp>
      <p:sp>
        <p:nvSpPr>
          <p:cNvPr id="22554" name="Line 26"/>
          <p:cNvSpPr>
            <a:spLocks noChangeShapeType="1"/>
          </p:cNvSpPr>
          <p:nvPr/>
        </p:nvSpPr>
        <p:spPr bwMode="auto">
          <a:xfrm>
            <a:off x="4670425" y="2057400"/>
            <a:ext cx="2895600" cy="0"/>
          </a:xfrm>
          <a:prstGeom prst="line">
            <a:avLst/>
          </a:prstGeom>
          <a:noFill/>
          <a:ln w="25400">
            <a:solidFill>
              <a:schemeClr val="tx1"/>
            </a:solidFill>
            <a:round/>
            <a:headEnd/>
            <a:tailEnd/>
          </a:ln>
          <a:effectLst/>
        </p:spPr>
        <p:txBody>
          <a:bodyPr>
            <a:spAutoFit/>
          </a:bodyPr>
          <a:lstStyle/>
          <a:p>
            <a:endParaRPr lang="en-US">
              <a:solidFill>
                <a:srgbClr val="000000"/>
              </a:solidFill>
              <a:latin typeface="Futura Bk BT" pitchFamily="34" charset="0"/>
            </a:endParaRPr>
          </a:p>
        </p:txBody>
      </p:sp>
      <p:sp>
        <p:nvSpPr>
          <p:cNvPr id="22555" name="Line 27"/>
          <p:cNvSpPr>
            <a:spLocks noChangeShapeType="1"/>
          </p:cNvSpPr>
          <p:nvPr/>
        </p:nvSpPr>
        <p:spPr bwMode="auto">
          <a:xfrm>
            <a:off x="4670425" y="2438400"/>
            <a:ext cx="2895600" cy="0"/>
          </a:xfrm>
          <a:prstGeom prst="line">
            <a:avLst/>
          </a:prstGeom>
          <a:noFill/>
          <a:ln w="25400">
            <a:solidFill>
              <a:schemeClr val="tx1"/>
            </a:solidFill>
            <a:round/>
            <a:headEnd/>
            <a:tailEnd/>
          </a:ln>
          <a:effectLst/>
        </p:spPr>
        <p:txBody>
          <a:bodyPr>
            <a:spAutoFit/>
          </a:bodyPr>
          <a:lstStyle/>
          <a:p>
            <a:endParaRPr lang="en-US">
              <a:solidFill>
                <a:srgbClr val="000000"/>
              </a:solidFill>
              <a:latin typeface="Futura Bk BT" pitchFamily="34" charset="0"/>
            </a:endParaRPr>
          </a:p>
        </p:txBody>
      </p:sp>
      <p:sp>
        <p:nvSpPr>
          <p:cNvPr id="22556" name="Line 28"/>
          <p:cNvSpPr>
            <a:spLocks noChangeShapeType="1"/>
          </p:cNvSpPr>
          <p:nvPr/>
        </p:nvSpPr>
        <p:spPr bwMode="auto">
          <a:xfrm>
            <a:off x="4670425" y="2895600"/>
            <a:ext cx="2895600" cy="0"/>
          </a:xfrm>
          <a:prstGeom prst="line">
            <a:avLst/>
          </a:prstGeom>
          <a:noFill/>
          <a:ln w="25400">
            <a:solidFill>
              <a:schemeClr val="tx1"/>
            </a:solidFill>
            <a:round/>
            <a:headEnd/>
            <a:tailEnd/>
          </a:ln>
          <a:effectLst/>
        </p:spPr>
        <p:txBody>
          <a:bodyPr>
            <a:spAutoFit/>
          </a:bodyPr>
          <a:lstStyle/>
          <a:p>
            <a:endParaRPr lang="en-US">
              <a:solidFill>
                <a:srgbClr val="000000"/>
              </a:solidFill>
              <a:latin typeface="Futura Bk BT" pitchFamily="34" charset="0"/>
            </a:endParaRPr>
          </a:p>
        </p:txBody>
      </p:sp>
      <p:sp>
        <p:nvSpPr>
          <p:cNvPr id="22557" name="Line 29"/>
          <p:cNvSpPr>
            <a:spLocks noChangeShapeType="1"/>
          </p:cNvSpPr>
          <p:nvPr/>
        </p:nvSpPr>
        <p:spPr bwMode="auto">
          <a:xfrm>
            <a:off x="5127625" y="1295400"/>
            <a:ext cx="0" cy="2057400"/>
          </a:xfrm>
          <a:prstGeom prst="line">
            <a:avLst/>
          </a:prstGeom>
          <a:noFill/>
          <a:ln w="25400">
            <a:solidFill>
              <a:schemeClr val="tx1"/>
            </a:solidFill>
            <a:round/>
            <a:headEnd/>
            <a:tailEnd/>
          </a:ln>
          <a:effectLst/>
        </p:spPr>
        <p:txBody>
          <a:bodyPr>
            <a:spAutoFit/>
          </a:bodyPr>
          <a:lstStyle/>
          <a:p>
            <a:endParaRPr lang="en-US">
              <a:solidFill>
                <a:srgbClr val="000000"/>
              </a:solidFill>
              <a:latin typeface="Futura Bk BT" pitchFamily="34" charset="0"/>
            </a:endParaRPr>
          </a:p>
        </p:txBody>
      </p:sp>
      <p:sp>
        <p:nvSpPr>
          <p:cNvPr id="22558" name="Line 30"/>
          <p:cNvSpPr>
            <a:spLocks noChangeShapeType="1"/>
          </p:cNvSpPr>
          <p:nvPr/>
        </p:nvSpPr>
        <p:spPr bwMode="auto">
          <a:xfrm>
            <a:off x="5584825" y="1295400"/>
            <a:ext cx="0" cy="2057400"/>
          </a:xfrm>
          <a:prstGeom prst="line">
            <a:avLst/>
          </a:prstGeom>
          <a:noFill/>
          <a:ln w="25400">
            <a:solidFill>
              <a:schemeClr val="tx1"/>
            </a:solidFill>
            <a:round/>
            <a:headEnd/>
            <a:tailEnd/>
          </a:ln>
          <a:effectLst/>
        </p:spPr>
        <p:txBody>
          <a:bodyPr>
            <a:spAutoFit/>
          </a:bodyPr>
          <a:lstStyle/>
          <a:p>
            <a:endParaRPr lang="en-US">
              <a:solidFill>
                <a:srgbClr val="000000"/>
              </a:solidFill>
              <a:latin typeface="Futura Bk BT" pitchFamily="34" charset="0"/>
            </a:endParaRPr>
          </a:p>
        </p:txBody>
      </p:sp>
      <p:sp>
        <p:nvSpPr>
          <p:cNvPr id="22559" name="Line 31"/>
          <p:cNvSpPr>
            <a:spLocks noChangeShapeType="1"/>
          </p:cNvSpPr>
          <p:nvPr/>
        </p:nvSpPr>
        <p:spPr bwMode="auto">
          <a:xfrm>
            <a:off x="6118225" y="1295400"/>
            <a:ext cx="0" cy="2057400"/>
          </a:xfrm>
          <a:prstGeom prst="line">
            <a:avLst/>
          </a:prstGeom>
          <a:noFill/>
          <a:ln w="25400">
            <a:solidFill>
              <a:schemeClr val="tx1"/>
            </a:solidFill>
            <a:round/>
            <a:headEnd/>
            <a:tailEnd/>
          </a:ln>
          <a:effectLst/>
        </p:spPr>
        <p:txBody>
          <a:bodyPr>
            <a:spAutoFit/>
          </a:bodyPr>
          <a:lstStyle/>
          <a:p>
            <a:endParaRPr lang="en-US">
              <a:solidFill>
                <a:srgbClr val="000000"/>
              </a:solidFill>
              <a:latin typeface="Futura Bk BT" pitchFamily="34" charset="0"/>
            </a:endParaRPr>
          </a:p>
        </p:txBody>
      </p:sp>
      <p:sp>
        <p:nvSpPr>
          <p:cNvPr id="22560" name="Line 32"/>
          <p:cNvSpPr>
            <a:spLocks noChangeShapeType="1"/>
          </p:cNvSpPr>
          <p:nvPr/>
        </p:nvSpPr>
        <p:spPr bwMode="auto">
          <a:xfrm>
            <a:off x="6575425" y="1295400"/>
            <a:ext cx="0" cy="2057400"/>
          </a:xfrm>
          <a:prstGeom prst="line">
            <a:avLst/>
          </a:prstGeom>
          <a:noFill/>
          <a:ln w="25400">
            <a:solidFill>
              <a:schemeClr val="tx1"/>
            </a:solidFill>
            <a:round/>
            <a:headEnd/>
            <a:tailEnd/>
          </a:ln>
          <a:effectLst/>
        </p:spPr>
        <p:txBody>
          <a:bodyPr>
            <a:spAutoFit/>
          </a:bodyPr>
          <a:lstStyle/>
          <a:p>
            <a:endParaRPr lang="en-US">
              <a:solidFill>
                <a:srgbClr val="000000"/>
              </a:solidFill>
              <a:latin typeface="Futura Bk BT" pitchFamily="34" charset="0"/>
            </a:endParaRPr>
          </a:p>
        </p:txBody>
      </p:sp>
      <p:sp>
        <p:nvSpPr>
          <p:cNvPr id="22561" name="Line 33"/>
          <p:cNvSpPr>
            <a:spLocks noChangeShapeType="1"/>
          </p:cNvSpPr>
          <p:nvPr/>
        </p:nvSpPr>
        <p:spPr bwMode="auto">
          <a:xfrm>
            <a:off x="7108825" y="1295400"/>
            <a:ext cx="0" cy="2057400"/>
          </a:xfrm>
          <a:prstGeom prst="line">
            <a:avLst/>
          </a:prstGeom>
          <a:noFill/>
          <a:ln w="25400">
            <a:solidFill>
              <a:schemeClr val="tx1"/>
            </a:solidFill>
            <a:round/>
            <a:headEnd/>
            <a:tailEnd/>
          </a:ln>
          <a:effectLst/>
        </p:spPr>
        <p:txBody>
          <a:bodyPr>
            <a:spAutoFit/>
          </a:bodyPr>
          <a:lstStyle/>
          <a:p>
            <a:endParaRPr lang="en-US">
              <a:solidFill>
                <a:srgbClr val="000000"/>
              </a:solidFill>
              <a:latin typeface="Futura Bk BT" pitchFamily="34" charset="0"/>
            </a:endParaRPr>
          </a:p>
        </p:txBody>
      </p:sp>
      <p:sp>
        <p:nvSpPr>
          <p:cNvPr id="22562" name="Line 34"/>
          <p:cNvSpPr>
            <a:spLocks noChangeShapeType="1"/>
          </p:cNvSpPr>
          <p:nvPr/>
        </p:nvSpPr>
        <p:spPr bwMode="auto">
          <a:xfrm>
            <a:off x="7566025" y="1295400"/>
            <a:ext cx="0" cy="2057400"/>
          </a:xfrm>
          <a:prstGeom prst="line">
            <a:avLst/>
          </a:prstGeom>
          <a:noFill/>
          <a:ln w="25400">
            <a:solidFill>
              <a:schemeClr val="tx1"/>
            </a:solidFill>
            <a:round/>
            <a:headEnd/>
            <a:tailEnd/>
          </a:ln>
          <a:effectLst/>
        </p:spPr>
        <p:txBody>
          <a:bodyPr>
            <a:spAutoFit/>
          </a:bodyPr>
          <a:lstStyle/>
          <a:p>
            <a:endParaRPr lang="en-US">
              <a:solidFill>
                <a:srgbClr val="000000"/>
              </a:solidFill>
              <a:latin typeface="Futura Bk BT" pitchFamily="34" charset="0"/>
            </a:endParaRPr>
          </a:p>
        </p:txBody>
      </p:sp>
      <p:grpSp>
        <p:nvGrpSpPr>
          <p:cNvPr id="2" name="Group 35"/>
          <p:cNvGrpSpPr>
            <a:grpSpLocks/>
          </p:cNvGrpSpPr>
          <p:nvPr/>
        </p:nvGrpSpPr>
        <p:grpSpPr bwMode="auto">
          <a:xfrm>
            <a:off x="1066800" y="3886200"/>
            <a:ext cx="6940550" cy="2819400"/>
            <a:chOff x="672" y="2448"/>
            <a:chExt cx="4372" cy="1776"/>
          </a:xfrm>
        </p:grpSpPr>
        <p:sp>
          <p:nvSpPr>
            <p:cNvPr id="22564" name="Oval 36"/>
            <p:cNvSpPr>
              <a:spLocks noChangeArrowheads="1"/>
            </p:cNvSpPr>
            <p:nvPr/>
          </p:nvSpPr>
          <p:spPr bwMode="auto">
            <a:xfrm>
              <a:off x="2078" y="3504"/>
              <a:ext cx="96" cy="96"/>
            </a:xfrm>
            <a:prstGeom prst="ellipse">
              <a:avLst/>
            </a:prstGeom>
            <a:solidFill>
              <a:srgbClr val="3366FF"/>
            </a:solidFill>
            <a:ln w="50800" algn="ctr">
              <a:solidFill>
                <a:srgbClr val="3366FF"/>
              </a:solidFill>
              <a:round/>
              <a:headEnd/>
              <a:tailEnd/>
            </a:ln>
            <a:effectLst/>
          </p:spPr>
          <p:txBody>
            <a:bodyPr anchor="ctr">
              <a:spAutoFit/>
            </a:bodyPr>
            <a:lstStyle/>
            <a:p>
              <a:endParaRPr lang="en-US">
                <a:solidFill>
                  <a:srgbClr val="000000"/>
                </a:solidFill>
                <a:latin typeface="Futura Bk BT" pitchFamily="34" charset="0"/>
              </a:endParaRPr>
            </a:p>
          </p:txBody>
        </p:sp>
        <p:sp>
          <p:nvSpPr>
            <p:cNvPr id="22565" name="Oval 37"/>
            <p:cNvSpPr>
              <a:spLocks noChangeArrowheads="1"/>
            </p:cNvSpPr>
            <p:nvPr/>
          </p:nvSpPr>
          <p:spPr bwMode="auto">
            <a:xfrm>
              <a:off x="1934" y="3408"/>
              <a:ext cx="96" cy="96"/>
            </a:xfrm>
            <a:prstGeom prst="ellipse">
              <a:avLst/>
            </a:prstGeom>
            <a:solidFill>
              <a:srgbClr val="3366FF"/>
            </a:solidFill>
            <a:ln w="50800" algn="ctr">
              <a:solidFill>
                <a:srgbClr val="3366FF"/>
              </a:solidFill>
              <a:round/>
              <a:headEnd/>
              <a:tailEnd/>
            </a:ln>
            <a:effectLst/>
          </p:spPr>
          <p:txBody>
            <a:bodyPr anchor="ctr">
              <a:spAutoFit/>
            </a:bodyPr>
            <a:lstStyle/>
            <a:p>
              <a:endParaRPr lang="en-US">
                <a:solidFill>
                  <a:srgbClr val="000000"/>
                </a:solidFill>
                <a:latin typeface="Futura Bk BT" pitchFamily="34" charset="0"/>
              </a:endParaRPr>
            </a:p>
          </p:txBody>
        </p:sp>
        <p:sp>
          <p:nvSpPr>
            <p:cNvPr id="22566" name="Oval 38"/>
            <p:cNvSpPr>
              <a:spLocks noChangeArrowheads="1"/>
            </p:cNvSpPr>
            <p:nvPr/>
          </p:nvSpPr>
          <p:spPr bwMode="auto">
            <a:xfrm>
              <a:off x="1790" y="3264"/>
              <a:ext cx="96" cy="96"/>
            </a:xfrm>
            <a:prstGeom prst="ellipse">
              <a:avLst/>
            </a:prstGeom>
            <a:solidFill>
              <a:srgbClr val="3366FF"/>
            </a:solidFill>
            <a:ln w="50800" algn="ctr">
              <a:solidFill>
                <a:srgbClr val="3366FF"/>
              </a:solidFill>
              <a:round/>
              <a:headEnd/>
              <a:tailEnd/>
            </a:ln>
            <a:effectLst/>
          </p:spPr>
          <p:txBody>
            <a:bodyPr anchor="ctr">
              <a:spAutoFit/>
            </a:bodyPr>
            <a:lstStyle/>
            <a:p>
              <a:endParaRPr lang="en-US">
                <a:solidFill>
                  <a:srgbClr val="000000"/>
                </a:solidFill>
                <a:latin typeface="Futura Bk BT" pitchFamily="34" charset="0"/>
              </a:endParaRPr>
            </a:p>
          </p:txBody>
        </p:sp>
        <p:sp>
          <p:nvSpPr>
            <p:cNvPr id="22567" name="Oval 39"/>
            <p:cNvSpPr>
              <a:spLocks noChangeArrowheads="1"/>
            </p:cNvSpPr>
            <p:nvPr/>
          </p:nvSpPr>
          <p:spPr bwMode="auto">
            <a:xfrm>
              <a:off x="1646" y="3072"/>
              <a:ext cx="96" cy="96"/>
            </a:xfrm>
            <a:prstGeom prst="ellipse">
              <a:avLst/>
            </a:prstGeom>
            <a:solidFill>
              <a:srgbClr val="3366FF"/>
            </a:solidFill>
            <a:ln w="50800" algn="ctr">
              <a:solidFill>
                <a:srgbClr val="3366FF"/>
              </a:solidFill>
              <a:round/>
              <a:headEnd/>
              <a:tailEnd/>
            </a:ln>
            <a:effectLst/>
          </p:spPr>
          <p:txBody>
            <a:bodyPr anchor="ctr">
              <a:spAutoFit/>
            </a:bodyPr>
            <a:lstStyle/>
            <a:p>
              <a:endParaRPr lang="en-US">
                <a:solidFill>
                  <a:srgbClr val="000000"/>
                </a:solidFill>
                <a:latin typeface="Futura Bk BT" pitchFamily="34" charset="0"/>
              </a:endParaRPr>
            </a:p>
          </p:txBody>
        </p:sp>
        <p:sp>
          <p:nvSpPr>
            <p:cNvPr id="22568" name="Oval 40"/>
            <p:cNvSpPr>
              <a:spLocks noChangeArrowheads="1"/>
            </p:cNvSpPr>
            <p:nvPr/>
          </p:nvSpPr>
          <p:spPr bwMode="auto">
            <a:xfrm>
              <a:off x="1502" y="2928"/>
              <a:ext cx="96" cy="96"/>
            </a:xfrm>
            <a:prstGeom prst="ellipse">
              <a:avLst/>
            </a:prstGeom>
            <a:solidFill>
              <a:srgbClr val="3366FF"/>
            </a:solidFill>
            <a:ln w="50800" algn="ctr">
              <a:solidFill>
                <a:srgbClr val="3366FF"/>
              </a:solidFill>
              <a:round/>
              <a:headEnd/>
              <a:tailEnd/>
            </a:ln>
            <a:effectLst/>
          </p:spPr>
          <p:txBody>
            <a:bodyPr anchor="ctr">
              <a:spAutoFit/>
            </a:bodyPr>
            <a:lstStyle/>
            <a:p>
              <a:endParaRPr lang="en-US">
                <a:solidFill>
                  <a:srgbClr val="000000"/>
                </a:solidFill>
                <a:latin typeface="Futura Bk BT" pitchFamily="34" charset="0"/>
              </a:endParaRPr>
            </a:p>
          </p:txBody>
        </p:sp>
        <p:sp>
          <p:nvSpPr>
            <p:cNvPr id="22569" name="Oval 41"/>
            <p:cNvSpPr>
              <a:spLocks noChangeArrowheads="1"/>
            </p:cNvSpPr>
            <p:nvPr/>
          </p:nvSpPr>
          <p:spPr bwMode="auto">
            <a:xfrm>
              <a:off x="1358" y="2784"/>
              <a:ext cx="96" cy="96"/>
            </a:xfrm>
            <a:prstGeom prst="ellipse">
              <a:avLst/>
            </a:prstGeom>
            <a:solidFill>
              <a:srgbClr val="3366FF"/>
            </a:solidFill>
            <a:ln w="50800" algn="ctr">
              <a:solidFill>
                <a:srgbClr val="3366FF"/>
              </a:solidFill>
              <a:round/>
              <a:headEnd/>
              <a:tailEnd/>
            </a:ln>
            <a:effectLst/>
          </p:spPr>
          <p:txBody>
            <a:bodyPr anchor="ctr">
              <a:spAutoFit/>
            </a:bodyPr>
            <a:lstStyle/>
            <a:p>
              <a:endParaRPr lang="en-US">
                <a:solidFill>
                  <a:srgbClr val="000000"/>
                </a:solidFill>
                <a:latin typeface="Futura Bk BT" pitchFamily="34" charset="0"/>
              </a:endParaRPr>
            </a:p>
          </p:txBody>
        </p:sp>
        <p:sp>
          <p:nvSpPr>
            <p:cNvPr id="22570" name="Oval 42"/>
            <p:cNvSpPr>
              <a:spLocks noChangeArrowheads="1"/>
            </p:cNvSpPr>
            <p:nvPr/>
          </p:nvSpPr>
          <p:spPr bwMode="auto">
            <a:xfrm>
              <a:off x="1214" y="2688"/>
              <a:ext cx="96" cy="96"/>
            </a:xfrm>
            <a:prstGeom prst="ellipse">
              <a:avLst/>
            </a:prstGeom>
            <a:solidFill>
              <a:srgbClr val="3366FF"/>
            </a:solidFill>
            <a:ln w="50800" algn="ctr">
              <a:solidFill>
                <a:srgbClr val="3366FF"/>
              </a:solidFill>
              <a:round/>
              <a:headEnd/>
              <a:tailEnd/>
            </a:ln>
            <a:effectLst/>
          </p:spPr>
          <p:txBody>
            <a:bodyPr anchor="ctr">
              <a:spAutoFit/>
            </a:bodyPr>
            <a:lstStyle/>
            <a:p>
              <a:endParaRPr lang="en-US">
                <a:solidFill>
                  <a:srgbClr val="000000"/>
                </a:solidFill>
                <a:latin typeface="Futura Bk BT" pitchFamily="34" charset="0"/>
              </a:endParaRPr>
            </a:p>
          </p:txBody>
        </p:sp>
        <p:sp>
          <p:nvSpPr>
            <p:cNvPr id="22571" name="Line 43"/>
            <p:cNvSpPr>
              <a:spLocks noChangeShapeType="1"/>
            </p:cNvSpPr>
            <p:nvPr/>
          </p:nvSpPr>
          <p:spPr bwMode="auto">
            <a:xfrm flipV="1">
              <a:off x="974" y="2448"/>
              <a:ext cx="0" cy="1392"/>
            </a:xfrm>
            <a:prstGeom prst="line">
              <a:avLst/>
            </a:prstGeom>
            <a:noFill/>
            <a:ln w="76200">
              <a:solidFill>
                <a:schemeClr val="tx1"/>
              </a:solidFill>
              <a:round/>
              <a:headEnd/>
              <a:tailEnd type="triangle" w="med" len="med"/>
            </a:ln>
            <a:effectLst/>
          </p:spPr>
          <p:txBody>
            <a:bodyPr>
              <a:spAutoFit/>
            </a:bodyPr>
            <a:lstStyle/>
            <a:p>
              <a:endParaRPr lang="en-US">
                <a:solidFill>
                  <a:srgbClr val="000000"/>
                </a:solidFill>
                <a:latin typeface="Futura Bk BT" pitchFamily="34" charset="0"/>
              </a:endParaRPr>
            </a:p>
          </p:txBody>
        </p:sp>
        <p:sp>
          <p:nvSpPr>
            <p:cNvPr id="22572" name="Line 44"/>
            <p:cNvSpPr>
              <a:spLocks noChangeShapeType="1"/>
            </p:cNvSpPr>
            <p:nvPr/>
          </p:nvSpPr>
          <p:spPr bwMode="auto">
            <a:xfrm>
              <a:off x="974" y="3840"/>
              <a:ext cx="1728" cy="0"/>
            </a:xfrm>
            <a:prstGeom prst="line">
              <a:avLst/>
            </a:prstGeom>
            <a:noFill/>
            <a:ln w="76200">
              <a:solidFill>
                <a:schemeClr val="tx1"/>
              </a:solidFill>
              <a:round/>
              <a:headEnd/>
              <a:tailEnd type="triangle" w="med" len="med"/>
            </a:ln>
            <a:effectLst/>
          </p:spPr>
          <p:txBody>
            <a:bodyPr>
              <a:spAutoFit/>
            </a:bodyPr>
            <a:lstStyle/>
            <a:p>
              <a:endParaRPr lang="en-US">
                <a:solidFill>
                  <a:srgbClr val="000000"/>
                </a:solidFill>
                <a:latin typeface="Futura Bk BT" pitchFamily="34" charset="0"/>
              </a:endParaRPr>
            </a:p>
          </p:txBody>
        </p:sp>
        <p:sp>
          <p:nvSpPr>
            <p:cNvPr id="22573" name="Text Box 45"/>
            <p:cNvSpPr txBox="1">
              <a:spLocks noChangeArrowheads="1"/>
            </p:cNvSpPr>
            <p:nvPr/>
          </p:nvSpPr>
          <p:spPr bwMode="auto">
            <a:xfrm>
              <a:off x="2366" y="3888"/>
              <a:ext cx="203" cy="288"/>
            </a:xfrm>
            <a:prstGeom prst="rect">
              <a:avLst/>
            </a:prstGeom>
            <a:noFill/>
            <a:ln w="25400" algn="ctr">
              <a:noFill/>
              <a:miter lim="800000"/>
              <a:headEnd/>
              <a:tailEnd/>
            </a:ln>
            <a:effectLst/>
          </p:spPr>
          <p:txBody>
            <a:bodyPr wrap="none">
              <a:spAutoFit/>
            </a:bodyPr>
            <a:lstStyle/>
            <a:p>
              <a:pPr algn="ctr"/>
              <a:r>
                <a:rPr lang="en-US" sz="2400">
                  <a:solidFill>
                    <a:srgbClr val="000000"/>
                  </a:solidFill>
                  <a:latin typeface="Futura Bk BT" pitchFamily="34" charset="0"/>
                </a:rPr>
                <a:t>x</a:t>
              </a:r>
            </a:p>
          </p:txBody>
        </p:sp>
        <p:sp>
          <p:nvSpPr>
            <p:cNvPr id="22574" name="Text Box 46"/>
            <p:cNvSpPr txBox="1">
              <a:spLocks noChangeArrowheads="1"/>
            </p:cNvSpPr>
            <p:nvPr/>
          </p:nvSpPr>
          <p:spPr bwMode="auto">
            <a:xfrm>
              <a:off x="672" y="2544"/>
              <a:ext cx="206" cy="288"/>
            </a:xfrm>
            <a:prstGeom prst="rect">
              <a:avLst/>
            </a:prstGeom>
            <a:noFill/>
            <a:ln w="25400" algn="ctr">
              <a:noFill/>
              <a:miter lim="800000"/>
              <a:headEnd/>
              <a:tailEnd/>
            </a:ln>
            <a:effectLst/>
          </p:spPr>
          <p:txBody>
            <a:bodyPr wrap="none">
              <a:spAutoFit/>
            </a:bodyPr>
            <a:lstStyle/>
            <a:p>
              <a:pPr algn="ctr"/>
              <a:r>
                <a:rPr lang="en-US" sz="2400">
                  <a:solidFill>
                    <a:srgbClr val="000000"/>
                  </a:solidFill>
                  <a:latin typeface="Futura Bk BT" pitchFamily="34" charset="0"/>
                </a:rPr>
                <a:t>y</a:t>
              </a:r>
            </a:p>
          </p:txBody>
        </p:sp>
        <p:sp>
          <p:nvSpPr>
            <p:cNvPr id="22575" name="Line 47"/>
            <p:cNvSpPr>
              <a:spLocks noChangeShapeType="1"/>
            </p:cNvSpPr>
            <p:nvPr/>
          </p:nvSpPr>
          <p:spPr bwMode="auto">
            <a:xfrm>
              <a:off x="1118" y="2640"/>
              <a:ext cx="1248" cy="1008"/>
            </a:xfrm>
            <a:prstGeom prst="line">
              <a:avLst/>
            </a:prstGeom>
            <a:noFill/>
            <a:ln w="50800">
              <a:solidFill>
                <a:srgbClr val="FF0000"/>
              </a:solidFill>
              <a:round/>
              <a:headEnd/>
              <a:tailEnd/>
            </a:ln>
            <a:effectLst/>
          </p:spPr>
          <p:txBody>
            <a:bodyPr>
              <a:spAutoFit/>
            </a:bodyPr>
            <a:lstStyle/>
            <a:p>
              <a:endParaRPr lang="en-US">
                <a:solidFill>
                  <a:srgbClr val="000000"/>
                </a:solidFill>
                <a:latin typeface="Futura Bk BT" pitchFamily="34" charset="0"/>
              </a:endParaRPr>
            </a:p>
          </p:txBody>
        </p:sp>
        <p:sp>
          <p:nvSpPr>
            <p:cNvPr id="22576" name="Line 48"/>
            <p:cNvSpPr>
              <a:spLocks noChangeShapeType="1"/>
            </p:cNvSpPr>
            <p:nvPr/>
          </p:nvSpPr>
          <p:spPr bwMode="auto">
            <a:xfrm flipV="1">
              <a:off x="2990" y="2448"/>
              <a:ext cx="4" cy="1488"/>
            </a:xfrm>
            <a:prstGeom prst="line">
              <a:avLst/>
            </a:prstGeom>
            <a:noFill/>
            <a:ln w="76200">
              <a:solidFill>
                <a:schemeClr val="tx1"/>
              </a:solidFill>
              <a:round/>
              <a:headEnd/>
              <a:tailEnd type="triangle" w="med" len="med"/>
            </a:ln>
            <a:effectLst/>
          </p:spPr>
          <p:txBody>
            <a:bodyPr>
              <a:spAutoFit/>
            </a:bodyPr>
            <a:lstStyle/>
            <a:p>
              <a:endParaRPr lang="en-US">
                <a:solidFill>
                  <a:srgbClr val="000000"/>
                </a:solidFill>
                <a:latin typeface="Futura Bk BT" pitchFamily="34" charset="0"/>
              </a:endParaRPr>
            </a:p>
          </p:txBody>
        </p:sp>
        <p:sp>
          <p:nvSpPr>
            <p:cNvPr id="22577" name="Line 49"/>
            <p:cNvSpPr>
              <a:spLocks noChangeShapeType="1"/>
            </p:cNvSpPr>
            <p:nvPr/>
          </p:nvSpPr>
          <p:spPr bwMode="auto">
            <a:xfrm>
              <a:off x="2990" y="3936"/>
              <a:ext cx="2054" cy="0"/>
            </a:xfrm>
            <a:prstGeom prst="line">
              <a:avLst/>
            </a:prstGeom>
            <a:noFill/>
            <a:ln w="76200">
              <a:solidFill>
                <a:schemeClr val="tx1"/>
              </a:solidFill>
              <a:round/>
              <a:headEnd/>
              <a:tailEnd type="triangle" w="med" len="med"/>
            </a:ln>
            <a:effectLst/>
          </p:spPr>
          <p:txBody>
            <a:bodyPr>
              <a:spAutoFit/>
            </a:bodyPr>
            <a:lstStyle/>
            <a:p>
              <a:endParaRPr lang="en-US">
                <a:solidFill>
                  <a:srgbClr val="000000"/>
                </a:solidFill>
                <a:latin typeface="Futura Bk BT" pitchFamily="34" charset="0"/>
              </a:endParaRPr>
            </a:p>
          </p:txBody>
        </p:sp>
        <p:sp>
          <p:nvSpPr>
            <p:cNvPr id="22578" name="Text Box 50"/>
            <p:cNvSpPr txBox="1">
              <a:spLocks noChangeArrowheads="1"/>
            </p:cNvSpPr>
            <p:nvPr/>
          </p:nvSpPr>
          <p:spPr bwMode="auto">
            <a:xfrm>
              <a:off x="2654" y="2544"/>
              <a:ext cx="284" cy="288"/>
            </a:xfrm>
            <a:prstGeom prst="rect">
              <a:avLst/>
            </a:prstGeom>
            <a:noFill/>
            <a:ln w="25400" algn="ctr">
              <a:noFill/>
              <a:miter lim="800000"/>
              <a:headEnd/>
              <a:tailEnd/>
            </a:ln>
            <a:effectLst/>
          </p:spPr>
          <p:txBody>
            <a:bodyPr wrap="none">
              <a:spAutoFit/>
            </a:bodyPr>
            <a:lstStyle/>
            <a:p>
              <a:pPr algn="ctr"/>
              <a:r>
                <a:rPr lang="en-US" sz="2400">
                  <a:solidFill>
                    <a:srgbClr val="000000"/>
                  </a:solidFill>
                  <a:latin typeface="Futura Bk BT" pitchFamily="34" charset="0"/>
                </a:rPr>
                <a:t>m</a:t>
              </a:r>
            </a:p>
          </p:txBody>
        </p:sp>
        <p:sp>
          <p:nvSpPr>
            <p:cNvPr id="22579" name="Line 51"/>
            <p:cNvSpPr>
              <a:spLocks noChangeShapeType="1"/>
            </p:cNvSpPr>
            <p:nvPr/>
          </p:nvSpPr>
          <p:spPr bwMode="auto">
            <a:xfrm>
              <a:off x="2980" y="2736"/>
              <a:ext cx="1824" cy="0"/>
            </a:xfrm>
            <a:prstGeom prst="line">
              <a:avLst/>
            </a:prstGeom>
            <a:noFill/>
            <a:ln w="25400">
              <a:solidFill>
                <a:schemeClr val="tx1"/>
              </a:solidFill>
              <a:round/>
              <a:headEnd/>
              <a:tailEnd/>
            </a:ln>
            <a:effectLst/>
          </p:spPr>
          <p:txBody>
            <a:bodyPr>
              <a:spAutoFit/>
            </a:bodyPr>
            <a:lstStyle/>
            <a:p>
              <a:endParaRPr lang="en-US">
                <a:solidFill>
                  <a:srgbClr val="000000"/>
                </a:solidFill>
                <a:latin typeface="Futura Bk BT" pitchFamily="34" charset="0"/>
              </a:endParaRPr>
            </a:p>
          </p:txBody>
        </p:sp>
        <p:sp>
          <p:nvSpPr>
            <p:cNvPr id="22580" name="Line 52"/>
            <p:cNvSpPr>
              <a:spLocks noChangeShapeType="1"/>
            </p:cNvSpPr>
            <p:nvPr/>
          </p:nvSpPr>
          <p:spPr bwMode="auto">
            <a:xfrm>
              <a:off x="2980" y="3600"/>
              <a:ext cx="1824" cy="0"/>
            </a:xfrm>
            <a:prstGeom prst="line">
              <a:avLst/>
            </a:prstGeom>
            <a:noFill/>
            <a:ln w="25400">
              <a:solidFill>
                <a:schemeClr val="tx1"/>
              </a:solidFill>
              <a:round/>
              <a:headEnd/>
              <a:tailEnd/>
            </a:ln>
            <a:effectLst/>
          </p:spPr>
          <p:txBody>
            <a:bodyPr>
              <a:spAutoFit/>
            </a:bodyPr>
            <a:lstStyle/>
            <a:p>
              <a:endParaRPr lang="en-US">
                <a:solidFill>
                  <a:srgbClr val="000000"/>
                </a:solidFill>
                <a:latin typeface="Futura Bk BT" pitchFamily="34" charset="0"/>
              </a:endParaRPr>
            </a:p>
          </p:txBody>
        </p:sp>
        <p:sp>
          <p:nvSpPr>
            <p:cNvPr id="22581" name="Line 53"/>
            <p:cNvSpPr>
              <a:spLocks noChangeShapeType="1"/>
            </p:cNvSpPr>
            <p:nvPr/>
          </p:nvSpPr>
          <p:spPr bwMode="auto">
            <a:xfrm>
              <a:off x="3268" y="2592"/>
              <a:ext cx="0" cy="1296"/>
            </a:xfrm>
            <a:prstGeom prst="line">
              <a:avLst/>
            </a:prstGeom>
            <a:noFill/>
            <a:ln w="25400">
              <a:solidFill>
                <a:schemeClr val="tx1"/>
              </a:solidFill>
              <a:round/>
              <a:headEnd/>
              <a:tailEnd/>
            </a:ln>
            <a:effectLst/>
          </p:spPr>
          <p:txBody>
            <a:bodyPr>
              <a:spAutoFit/>
            </a:bodyPr>
            <a:lstStyle/>
            <a:p>
              <a:endParaRPr lang="en-US">
                <a:solidFill>
                  <a:srgbClr val="000000"/>
                </a:solidFill>
                <a:latin typeface="Futura Bk BT" pitchFamily="34" charset="0"/>
              </a:endParaRPr>
            </a:p>
          </p:txBody>
        </p:sp>
        <p:sp>
          <p:nvSpPr>
            <p:cNvPr id="22582" name="Line 54"/>
            <p:cNvSpPr>
              <a:spLocks noChangeShapeType="1"/>
            </p:cNvSpPr>
            <p:nvPr/>
          </p:nvSpPr>
          <p:spPr bwMode="auto">
            <a:xfrm>
              <a:off x="3892" y="2592"/>
              <a:ext cx="0" cy="1296"/>
            </a:xfrm>
            <a:prstGeom prst="line">
              <a:avLst/>
            </a:prstGeom>
            <a:noFill/>
            <a:ln w="25400">
              <a:solidFill>
                <a:schemeClr val="tx1"/>
              </a:solidFill>
              <a:round/>
              <a:headEnd/>
              <a:tailEnd/>
            </a:ln>
            <a:effectLst/>
          </p:spPr>
          <p:txBody>
            <a:bodyPr>
              <a:spAutoFit/>
            </a:bodyPr>
            <a:lstStyle/>
            <a:p>
              <a:endParaRPr lang="en-US">
                <a:solidFill>
                  <a:srgbClr val="000000"/>
                </a:solidFill>
                <a:latin typeface="Futura Bk BT" pitchFamily="34" charset="0"/>
              </a:endParaRPr>
            </a:p>
          </p:txBody>
        </p:sp>
        <p:sp>
          <p:nvSpPr>
            <p:cNvPr id="22583" name="Line 55"/>
            <p:cNvSpPr>
              <a:spLocks noChangeShapeType="1"/>
            </p:cNvSpPr>
            <p:nvPr/>
          </p:nvSpPr>
          <p:spPr bwMode="auto">
            <a:xfrm>
              <a:off x="4180" y="2592"/>
              <a:ext cx="0" cy="1296"/>
            </a:xfrm>
            <a:prstGeom prst="line">
              <a:avLst/>
            </a:prstGeom>
            <a:noFill/>
            <a:ln w="25400">
              <a:solidFill>
                <a:schemeClr val="tx1"/>
              </a:solidFill>
              <a:round/>
              <a:headEnd/>
              <a:tailEnd/>
            </a:ln>
            <a:effectLst/>
          </p:spPr>
          <p:txBody>
            <a:bodyPr>
              <a:spAutoFit/>
            </a:bodyPr>
            <a:lstStyle/>
            <a:p>
              <a:endParaRPr lang="en-US">
                <a:solidFill>
                  <a:srgbClr val="000000"/>
                </a:solidFill>
                <a:latin typeface="Futura Bk BT" pitchFamily="34" charset="0"/>
              </a:endParaRPr>
            </a:p>
          </p:txBody>
        </p:sp>
        <p:sp>
          <p:nvSpPr>
            <p:cNvPr id="22584" name="Line 56"/>
            <p:cNvSpPr>
              <a:spLocks noChangeShapeType="1"/>
            </p:cNvSpPr>
            <p:nvPr/>
          </p:nvSpPr>
          <p:spPr bwMode="auto">
            <a:xfrm>
              <a:off x="4516" y="2592"/>
              <a:ext cx="0" cy="1296"/>
            </a:xfrm>
            <a:prstGeom prst="line">
              <a:avLst/>
            </a:prstGeom>
            <a:noFill/>
            <a:ln w="25400">
              <a:solidFill>
                <a:schemeClr val="tx1"/>
              </a:solidFill>
              <a:round/>
              <a:headEnd/>
              <a:tailEnd/>
            </a:ln>
            <a:effectLst/>
          </p:spPr>
          <p:txBody>
            <a:bodyPr>
              <a:spAutoFit/>
            </a:bodyPr>
            <a:lstStyle/>
            <a:p>
              <a:endParaRPr lang="en-US">
                <a:solidFill>
                  <a:srgbClr val="000000"/>
                </a:solidFill>
                <a:latin typeface="Futura Bk BT" pitchFamily="34" charset="0"/>
              </a:endParaRPr>
            </a:p>
          </p:txBody>
        </p:sp>
        <p:sp>
          <p:nvSpPr>
            <p:cNvPr id="22585" name="Line 57"/>
            <p:cNvSpPr>
              <a:spLocks noChangeShapeType="1"/>
            </p:cNvSpPr>
            <p:nvPr/>
          </p:nvSpPr>
          <p:spPr bwMode="auto">
            <a:xfrm>
              <a:off x="4804" y="2592"/>
              <a:ext cx="0" cy="1296"/>
            </a:xfrm>
            <a:prstGeom prst="line">
              <a:avLst/>
            </a:prstGeom>
            <a:noFill/>
            <a:ln w="25400">
              <a:solidFill>
                <a:schemeClr val="tx1"/>
              </a:solidFill>
              <a:round/>
              <a:headEnd/>
              <a:tailEnd/>
            </a:ln>
            <a:effectLst/>
          </p:spPr>
          <p:txBody>
            <a:bodyPr>
              <a:spAutoFit/>
            </a:bodyPr>
            <a:lstStyle/>
            <a:p>
              <a:endParaRPr lang="en-US">
                <a:solidFill>
                  <a:srgbClr val="000000"/>
                </a:solidFill>
                <a:latin typeface="Futura Bk BT" pitchFamily="34" charset="0"/>
              </a:endParaRPr>
            </a:p>
          </p:txBody>
        </p:sp>
        <p:sp>
          <p:nvSpPr>
            <p:cNvPr id="22586" name="Line 58"/>
            <p:cNvSpPr>
              <a:spLocks noChangeShapeType="1"/>
            </p:cNvSpPr>
            <p:nvPr/>
          </p:nvSpPr>
          <p:spPr bwMode="auto">
            <a:xfrm>
              <a:off x="2990" y="3024"/>
              <a:ext cx="1824" cy="0"/>
            </a:xfrm>
            <a:prstGeom prst="line">
              <a:avLst/>
            </a:prstGeom>
            <a:noFill/>
            <a:ln w="25400">
              <a:solidFill>
                <a:schemeClr val="tx1"/>
              </a:solidFill>
              <a:round/>
              <a:headEnd/>
              <a:tailEnd/>
            </a:ln>
            <a:effectLst/>
          </p:spPr>
          <p:txBody>
            <a:bodyPr>
              <a:spAutoFit/>
            </a:bodyPr>
            <a:lstStyle/>
            <a:p>
              <a:endParaRPr lang="en-US">
                <a:solidFill>
                  <a:srgbClr val="000000"/>
                </a:solidFill>
                <a:latin typeface="Futura Bk BT" pitchFamily="34" charset="0"/>
              </a:endParaRPr>
            </a:p>
          </p:txBody>
        </p:sp>
        <p:sp>
          <p:nvSpPr>
            <p:cNvPr id="22587" name="Line 59"/>
            <p:cNvSpPr>
              <a:spLocks noChangeShapeType="1"/>
            </p:cNvSpPr>
            <p:nvPr/>
          </p:nvSpPr>
          <p:spPr bwMode="auto">
            <a:xfrm>
              <a:off x="2990" y="3312"/>
              <a:ext cx="1824" cy="0"/>
            </a:xfrm>
            <a:prstGeom prst="line">
              <a:avLst/>
            </a:prstGeom>
            <a:noFill/>
            <a:ln w="25400">
              <a:solidFill>
                <a:schemeClr val="tx1"/>
              </a:solidFill>
              <a:round/>
              <a:headEnd/>
              <a:tailEnd/>
            </a:ln>
            <a:effectLst/>
          </p:spPr>
          <p:txBody>
            <a:bodyPr>
              <a:spAutoFit/>
            </a:bodyPr>
            <a:lstStyle/>
            <a:p>
              <a:endParaRPr lang="en-US">
                <a:solidFill>
                  <a:srgbClr val="000000"/>
                </a:solidFill>
                <a:latin typeface="Futura Bk BT" pitchFamily="34" charset="0"/>
              </a:endParaRPr>
            </a:p>
          </p:txBody>
        </p:sp>
        <p:sp>
          <p:nvSpPr>
            <p:cNvPr id="22588" name="Line 60"/>
            <p:cNvSpPr>
              <a:spLocks noChangeShapeType="1"/>
            </p:cNvSpPr>
            <p:nvPr/>
          </p:nvSpPr>
          <p:spPr bwMode="auto">
            <a:xfrm>
              <a:off x="3566" y="2592"/>
              <a:ext cx="0" cy="1296"/>
            </a:xfrm>
            <a:prstGeom prst="line">
              <a:avLst/>
            </a:prstGeom>
            <a:noFill/>
            <a:ln w="25400">
              <a:solidFill>
                <a:schemeClr val="tx1"/>
              </a:solidFill>
              <a:round/>
              <a:headEnd/>
              <a:tailEnd/>
            </a:ln>
            <a:effectLst/>
          </p:spPr>
          <p:txBody>
            <a:bodyPr>
              <a:spAutoFit/>
            </a:bodyPr>
            <a:lstStyle/>
            <a:p>
              <a:endParaRPr lang="en-US">
                <a:solidFill>
                  <a:srgbClr val="000000"/>
                </a:solidFill>
                <a:latin typeface="Futura Bk BT" pitchFamily="34" charset="0"/>
              </a:endParaRPr>
            </a:p>
          </p:txBody>
        </p:sp>
        <p:sp>
          <p:nvSpPr>
            <p:cNvPr id="22589" name="Text Box 61"/>
            <p:cNvSpPr txBox="1">
              <a:spLocks noChangeArrowheads="1"/>
            </p:cNvSpPr>
            <p:nvPr/>
          </p:nvSpPr>
          <p:spPr bwMode="auto">
            <a:xfrm>
              <a:off x="3038" y="2767"/>
              <a:ext cx="213"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3</a:t>
              </a:r>
            </a:p>
          </p:txBody>
        </p:sp>
        <p:sp>
          <p:nvSpPr>
            <p:cNvPr id="22590" name="Text Box 62"/>
            <p:cNvSpPr txBox="1">
              <a:spLocks noChangeArrowheads="1"/>
            </p:cNvSpPr>
            <p:nvPr/>
          </p:nvSpPr>
          <p:spPr bwMode="auto">
            <a:xfrm>
              <a:off x="3306" y="2767"/>
              <a:ext cx="213"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5</a:t>
              </a:r>
            </a:p>
          </p:txBody>
        </p:sp>
        <p:sp>
          <p:nvSpPr>
            <p:cNvPr id="22591" name="Text Box 63"/>
            <p:cNvSpPr txBox="1">
              <a:spLocks noChangeArrowheads="1"/>
            </p:cNvSpPr>
            <p:nvPr/>
          </p:nvSpPr>
          <p:spPr bwMode="auto">
            <a:xfrm>
              <a:off x="3594" y="2767"/>
              <a:ext cx="213"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3</a:t>
              </a:r>
            </a:p>
          </p:txBody>
        </p:sp>
        <p:sp>
          <p:nvSpPr>
            <p:cNvPr id="22592" name="Text Box 64"/>
            <p:cNvSpPr txBox="1">
              <a:spLocks noChangeArrowheads="1"/>
            </p:cNvSpPr>
            <p:nvPr/>
          </p:nvSpPr>
          <p:spPr bwMode="auto">
            <a:xfrm>
              <a:off x="3930" y="2767"/>
              <a:ext cx="213"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3</a:t>
              </a:r>
            </a:p>
          </p:txBody>
        </p:sp>
        <p:sp>
          <p:nvSpPr>
            <p:cNvPr id="22593" name="Text Box 65"/>
            <p:cNvSpPr txBox="1">
              <a:spLocks noChangeArrowheads="1"/>
            </p:cNvSpPr>
            <p:nvPr/>
          </p:nvSpPr>
          <p:spPr bwMode="auto">
            <a:xfrm>
              <a:off x="4218" y="2767"/>
              <a:ext cx="213"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2</a:t>
              </a:r>
            </a:p>
          </p:txBody>
        </p:sp>
        <p:sp>
          <p:nvSpPr>
            <p:cNvPr id="22594" name="Text Box 66"/>
            <p:cNvSpPr txBox="1">
              <a:spLocks noChangeArrowheads="1"/>
            </p:cNvSpPr>
            <p:nvPr/>
          </p:nvSpPr>
          <p:spPr bwMode="auto">
            <a:xfrm>
              <a:off x="4506" y="2767"/>
              <a:ext cx="213"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2</a:t>
              </a:r>
            </a:p>
          </p:txBody>
        </p:sp>
        <p:sp>
          <p:nvSpPr>
            <p:cNvPr id="22595" name="Text Box 67"/>
            <p:cNvSpPr txBox="1">
              <a:spLocks noChangeArrowheads="1"/>
            </p:cNvSpPr>
            <p:nvPr/>
          </p:nvSpPr>
          <p:spPr bwMode="auto">
            <a:xfrm>
              <a:off x="3038" y="3055"/>
              <a:ext cx="213"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3</a:t>
              </a:r>
            </a:p>
          </p:txBody>
        </p:sp>
        <p:sp>
          <p:nvSpPr>
            <p:cNvPr id="22596" name="Text Box 68"/>
            <p:cNvSpPr txBox="1">
              <a:spLocks noChangeArrowheads="1"/>
            </p:cNvSpPr>
            <p:nvPr/>
          </p:nvSpPr>
          <p:spPr bwMode="auto">
            <a:xfrm>
              <a:off x="3278" y="3055"/>
              <a:ext cx="213"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7</a:t>
              </a:r>
            </a:p>
          </p:txBody>
        </p:sp>
        <p:sp>
          <p:nvSpPr>
            <p:cNvPr id="22597" name="Text Box 69"/>
            <p:cNvSpPr txBox="1">
              <a:spLocks noChangeArrowheads="1"/>
            </p:cNvSpPr>
            <p:nvPr/>
          </p:nvSpPr>
          <p:spPr bwMode="auto">
            <a:xfrm>
              <a:off x="3566" y="3055"/>
              <a:ext cx="310"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11</a:t>
              </a:r>
            </a:p>
          </p:txBody>
        </p:sp>
        <p:sp>
          <p:nvSpPr>
            <p:cNvPr id="22598" name="Text Box 70"/>
            <p:cNvSpPr txBox="1">
              <a:spLocks noChangeArrowheads="1"/>
            </p:cNvSpPr>
            <p:nvPr/>
          </p:nvSpPr>
          <p:spPr bwMode="auto">
            <a:xfrm>
              <a:off x="3872" y="3055"/>
              <a:ext cx="310" cy="250"/>
            </a:xfrm>
            <a:prstGeom prst="rect">
              <a:avLst/>
            </a:prstGeom>
            <a:noFill/>
            <a:ln w="25400" algn="ctr">
              <a:noFill/>
              <a:miter lim="800000"/>
              <a:headEnd/>
              <a:tailEnd/>
            </a:ln>
            <a:effectLst/>
          </p:spPr>
          <p:txBody>
            <a:bodyPr wrap="none">
              <a:spAutoFit/>
            </a:bodyPr>
            <a:lstStyle/>
            <a:p>
              <a:pPr algn="ctr"/>
              <a:r>
                <a:rPr lang="en-US" sz="2000" dirty="0">
                  <a:solidFill>
                    <a:srgbClr val="000000"/>
                  </a:solidFill>
                  <a:latin typeface="Futura Bk BT" pitchFamily="34" charset="0"/>
                </a:rPr>
                <a:t>10</a:t>
              </a:r>
            </a:p>
          </p:txBody>
        </p:sp>
        <p:sp>
          <p:nvSpPr>
            <p:cNvPr id="22599" name="Text Box 71"/>
            <p:cNvSpPr txBox="1">
              <a:spLocks noChangeArrowheads="1"/>
            </p:cNvSpPr>
            <p:nvPr/>
          </p:nvSpPr>
          <p:spPr bwMode="auto">
            <a:xfrm>
              <a:off x="4238" y="3055"/>
              <a:ext cx="213"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4</a:t>
              </a:r>
            </a:p>
          </p:txBody>
        </p:sp>
        <p:sp>
          <p:nvSpPr>
            <p:cNvPr id="22600" name="Text Box 72"/>
            <p:cNvSpPr txBox="1">
              <a:spLocks noChangeArrowheads="1"/>
            </p:cNvSpPr>
            <p:nvPr/>
          </p:nvSpPr>
          <p:spPr bwMode="auto">
            <a:xfrm>
              <a:off x="4506" y="3055"/>
              <a:ext cx="213"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3</a:t>
              </a:r>
            </a:p>
          </p:txBody>
        </p:sp>
        <p:sp>
          <p:nvSpPr>
            <p:cNvPr id="22601" name="Text Box 73"/>
            <p:cNvSpPr txBox="1">
              <a:spLocks noChangeArrowheads="1"/>
            </p:cNvSpPr>
            <p:nvPr/>
          </p:nvSpPr>
          <p:spPr bwMode="auto">
            <a:xfrm>
              <a:off x="3038" y="3343"/>
              <a:ext cx="213"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2</a:t>
              </a:r>
            </a:p>
          </p:txBody>
        </p:sp>
        <p:sp>
          <p:nvSpPr>
            <p:cNvPr id="22602" name="Text Box 74"/>
            <p:cNvSpPr txBox="1">
              <a:spLocks noChangeArrowheads="1"/>
            </p:cNvSpPr>
            <p:nvPr/>
          </p:nvSpPr>
          <p:spPr bwMode="auto">
            <a:xfrm>
              <a:off x="3278" y="3343"/>
              <a:ext cx="213"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3</a:t>
              </a:r>
            </a:p>
          </p:txBody>
        </p:sp>
        <p:sp>
          <p:nvSpPr>
            <p:cNvPr id="22603" name="Text Box 75"/>
            <p:cNvSpPr txBox="1">
              <a:spLocks noChangeArrowheads="1"/>
            </p:cNvSpPr>
            <p:nvPr/>
          </p:nvSpPr>
          <p:spPr bwMode="auto">
            <a:xfrm>
              <a:off x="3566" y="3343"/>
              <a:ext cx="213"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1</a:t>
              </a:r>
            </a:p>
          </p:txBody>
        </p:sp>
        <p:sp>
          <p:nvSpPr>
            <p:cNvPr id="22604" name="Text Box 76"/>
            <p:cNvSpPr txBox="1">
              <a:spLocks noChangeArrowheads="1"/>
            </p:cNvSpPr>
            <p:nvPr/>
          </p:nvSpPr>
          <p:spPr bwMode="auto">
            <a:xfrm>
              <a:off x="3882" y="3343"/>
              <a:ext cx="213"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4</a:t>
              </a:r>
            </a:p>
          </p:txBody>
        </p:sp>
        <p:sp>
          <p:nvSpPr>
            <p:cNvPr id="22605" name="Text Box 77"/>
            <p:cNvSpPr txBox="1">
              <a:spLocks noChangeArrowheads="1"/>
            </p:cNvSpPr>
            <p:nvPr/>
          </p:nvSpPr>
          <p:spPr bwMode="auto">
            <a:xfrm>
              <a:off x="4218" y="3343"/>
              <a:ext cx="213"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5</a:t>
              </a:r>
            </a:p>
          </p:txBody>
        </p:sp>
        <p:sp>
          <p:nvSpPr>
            <p:cNvPr id="22606" name="Text Box 78"/>
            <p:cNvSpPr txBox="1">
              <a:spLocks noChangeArrowheads="1"/>
            </p:cNvSpPr>
            <p:nvPr/>
          </p:nvSpPr>
          <p:spPr bwMode="auto">
            <a:xfrm>
              <a:off x="4526" y="3343"/>
              <a:ext cx="213"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2</a:t>
              </a:r>
            </a:p>
          </p:txBody>
        </p:sp>
        <p:sp>
          <p:nvSpPr>
            <p:cNvPr id="22607" name="Text Box 79"/>
            <p:cNvSpPr txBox="1">
              <a:spLocks noChangeArrowheads="1"/>
            </p:cNvSpPr>
            <p:nvPr/>
          </p:nvSpPr>
          <p:spPr bwMode="auto">
            <a:xfrm>
              <a:off x="3038" y="3583"/>
              <a:ext cx="213"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2</a:t>
              </a:r>
            </a:p>
          </p:txBody>
        </p:sp>
        <p:sp>
          <p:nvSpPr>
            <p:cNvPr id="22608" name="Text Box 80"/>
            <p:cNvSpPr txBox="1">
              <a:spLocks noChangeArrowheads="1"/>
            </p:cNvSpPr>
            <p:nvPr/>
          </p:nvSpPr>
          <p:spPr bwMode="auto">
            <a:xfrm>
              <a:off x="3298" y="3583"/>
              <a:ext cx="213"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1</a:t>
              </a:r>
            </a:p>
          </p:txBody>
        </p:sp>
        <p:sp>
          <p:nvSpPr>
            <p:cNvPr id="22609" name="Text Box 81"/>
            <p:cNvSpPr txBox="1">
              <a:spLocks noChangeArrowheads="1"/>
            </p:cNvSpPr>
            <p:nvPr/>
          </p:nvSpPr>
          <p:spPr bwMode="auto">
            <a:xfrm>
              <a:off x="3566" y="3583"/>
              <a:ext cx="213"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0</a:t>
              </a:r>
            </a:p>
          </p:txBody>
        </p:sp>
        <p:sp>
          <p:nvSpPr>
            <p:cNvPr id="22610" name="Text Box 82"/>
            <p:cNvSpPr txBox="1">
              <a:spLocks noChangeArrowheads="1"/>
            </p:cNvSpPr>
            <p:nvPr/>
          </p:nvSpPr>
          <p:spPr bwMode="auto">
            <a:xfrm>
              <a:off x="3902" y="3583"/>
              <a:ext cx="213"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1</a:t>
              </a:r>
            </a:p>
          </p:txBody>
        </p:sp>
        <p:sp>
          <p:nvSpPr>
            <p:cNvPr id="22611" name="Text Box 83"/>
            <p:cNvSpPr txBox="1">
              <a:spLocks noChangeArrowheads="1"/>
            </p:cNvSpPr>
            <p:nvPr/>
          </p:nvSpPr>
          <p:spPr bwMode="auto">
            <a:xfrm>
              <a:off x="4238" y="3583"/>
              <a:ext cx="213"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3</a:t>
              </a:r>
            </a:p>
          </p:txBody>
        </p:sp>
        <p:sp>
          <p:nvSpPr>
            <p:cNvPr id="22612" name="Text Box 84"/>
            <p:cNvSpPr txBox="1">
              <a:spLocks noChangeArrowheads="1"/>
            </p:cNvSpPr>
            <p:nvPr/>
          </p:nvSpPr>
          <p:spPr bwMode="auto">
            <a:xfrm>
              <a:off x="4526" y="3583"/>
              <a:ext cx="213" cy="250"/>
            </a:xfrm>
            <a:prstGeom prst="rect">
              <a:avLst/>
            </a:prstGeom>
            <a:noFill/>
            <a:ln w="25400" algn="ctr">
              <a:noFill/>
              <a:miter lim="800000"/>
              <a:headEnd/>
              <a:tailEnd/>
            </a:ln>
            <a:effectLst/>
          </p:spPr>
          <p:txBody>
            <a:bodyPr wrap="none">
              <a:spAutoFit/>
            </a:bodyPr>
            <a:lstStyle/>
            <a:p>
              <a:pPr algn="ctr"/>
              <a:r>
                <a:rPr lang="en-US" sz="2000">
                  <a:solidFill>
                    <a:srgbClr val="000000"/>
                  </a:solidFill>
                  <a:latin typeface="Futura Bk BT" pitchFamily="34" charset="0"/>
                </a:rPr>
                <a:t>3</a:t>
              </a:r>
            </a:p>
          </p:txBody>
        </p:sp>
        <p:sp>
          <p:nvSpPr>
            <p:cNvPr id="22613" name="Text Box 85"/>
            <p:cNvSpPr txBox="1">
              <a:spLocks noChangeArrowheads="1"/>
            </p:cNvSpPr>
            <p:nvPr/>
          </p:nvSpPr>
          <p:spPr bwMode="auto">
            <a:xfrm>
              <a:off x="4489" y="3936"/>
              <a:ext cx="229" cy="288"/>
            </a:xfrm>
            <a:prstGeom prst="rect">
              <a:avLst/>
            </a:prstGeom>
            <a:noFill/>
            <a:ln w="25400" algn="ctr">
              <a:noFill/>
              <a:miter lim="800000"/>
              <a:headEnd/>
              <a:tailEnd/>
            </a:ln>
            <a:effectLst/>
          </p:spPr>
          <p:txBody>
            <a:bodyPr wrap="none">
              <a:spAutoFit/>
            </a:bodyPr>
            <a:lstStyle/>
            <a:p>
              <a:pPr algn="ctr"/>
              <a:r>
                <a:rPr lang="en-US" sz="2400" dirty="0">
                  <a:solidFill>
                    <a:srgbClr val="000000"/>
                  </a:solidFill>
                  <a:latin typeface="Futura Bk BT" pitchFamily="34" charset="0"/>
                </a:rPr>
                <a:t>b</a:t>
              </a:r>
            </a:p>
          </p:txBody>
        </p:sp>
        <p:sp>
          <p:nvSpPr>
            <p:cNvPr id="22614" name="Oval 86"/>
            <p:cNvSpPr>
              <a:spLocks noChangeArrowheads="1"/>
            </p:cNvSpPr>
            <p:nvPr/>
          </p:nvSpPr>
          <p:spPr bwMode="auto">
            <a:xfrm>
              <a:off x="3600" y="2976"/>
              <a:ext cx="576" cy="384"/>
            </a:xfrm>
            <a:prstGeom prst="ellipse">
              <a:avLst/>
            </a:prstGeom>
            <a:noFill/>
            <a:ln w="50800" algn="ctr">
              <a:solidFill>
                <a:srgbClr val="00FF00"/>
              </a:solidFill>
              <a:round/>
              <a:headEnd/>
              <a:tailEnd/>
            </a:ln>
            <a:effectLst/>
          </p:spPr>
          <p:txBody>
            <a:bodyPr wrap="none" anchor="ctr">
              <a:spAutoFit/>
            </a:bodyPr>
            <a:lstStyle/>
            <a:p>
              <a:endParaRPr lang="en-US">
                <a:solidFill>
                  <a:srgbClr val="000000"/>
                </a:solidFill>
                <a:latin typeface="Futura Bk BT" pitchFamily="34" charset="0"/>
              </a:endParaRPr>
            </a:p>
          </p:txBody>
        </p:sp>
      </p:grpSp>
      <p:sp>
        <p:nvSpPr>
          <p:cNvPr id="22615" name="Oval 87"/>
          <p:cNvSpPr>
            <a:spLocks noChangeArrowheads="1"/>
          </p:cNvSpPr>
          <p:nvPr/>
        </p:nvSpPr>
        <p:spPr bwMode="auto">
          <a:xfrm>
            <a:off x="5867400" y="2133600"/>
            <a:ext cx="152400" cy="152400"/>
          </a:xfrm>
          <a:prstGeom prst="ellipse">
            <a:avLst/>
          </a:prstGeom>
          <a:solidFill>
            <a:srgbClr val="3366FF"/>
          </a:solidFill>
          <a:ln w="50800" algn="ctr">
            <a:solidFill>
              <a:srgbClr val="3366FF"/>
            </a:solidFill>
            <a:round/>
            <a:headEnd/>
            <a:tailEnd/>
          </a:ln>
          <a:effectLst/>
        </p:spPr>
        <p:txBody>
          <a:bodyPr anchor="ctr">
            <a:spAutoFit/>
          </a:bodyPr>
          <a:lstStyle/>
          <a:p>
            <a:endParaRPr lang="en-US">
              <a:solidFill>
                <a:srgbClr val="000000"/>
              </a:solidFill>
              <a:latin typeface="Futura Bk BT" pitchFamily="34" charset="0"/>
            </a:endParaRPr>
          </a:p>
        </p:txBody>
      </p:sp>
      <p:sp>
        <p:nvSpPr>
          <p:cNvPr id="89" name="TextBox 88"/>
          <p:cNvSpPr txBox="1"/>
          <p:nvPr/>
        </p:nvSpPr>
        <p:spPr>
          <a:xfrm>
            <a:off x="0" y="6550223"/>
            <a:ext cx="2016899" cy="307777"/>
          </a:xfrm>
          <a:prstGeom prst="rect">
            <a:avLst/>
          </a:prstGeom>
          <a:noFill/>
        </p:spPr>
        <p:txBody>
          <a:bodyPr wrap="none" rtlCol="0">
            <a:spAutoFit/>
          </a:bodyPr>
          <a:lstStyle/>
          <a:p>
            <a:r>
              <a:rPr lang="en-US" sz="1400" dirty="0">
                <a:solidFill>
                  <a:srgbClr val="000000">
                    <a:lumMod val="50000"/>
                    <a:lumOff val="50000"/>
                  </a:srgbClr>
                </a:solidFill>
              </a:rPr>
              <a:t>Slide from S. Savarese</a:t>
            </a:r>
          </a:p>
        </p:txBody>
      </p:sp>
      <p:sp>
        <p:nvSpPr>
          <p:cNvPr id="90" name="Rectangle 15"/>
          <p:cNvSpPr>
            <a:spLocks noChangeArrowheads="1"/>
          </p:cNvSpPr>
          <p:nvPr/>
        </p:nvSpPr>
        <p:spPr bwMode="auto">
          <a:xfrm>
            <a:off x="304800" y="228600"/>
            <a:ext cx="7848600" cy="646331"/>
          </a:xfrm>
          <a:prstGeom prst="rect">
            <a:avLst/>
          </a:prstGeom>
          <a:noFill/>
          <a:ln w="25400" algn="ctr">
            <a:noFill/>
            <a:miter lim="800000"/>
            <a:headEnd/>
            <a:tailEnd/>
          </a:ln>
          <a:effectLst/>
        </p:spPr>
        <p:txBody>
          <a:bodyPr wrap="square">
            <a:spAutoFit/>
          </a:bodyPr>
          <a:lstStyle/>
          <a:p>
            <a:pPr>
              <a:spcBef>
                <a:spcPct val="20000"/>
              </a:spcBef>
            </a:pPr>
            <a:r>
              <a:rPr lang="en-US" sz="3600" b="1" dirty="0">
                <a:solidFill>
                  <a:srgbClr val="000000"/>
                </a:solidFill>
                <a:latin typeface="Futura Bk BT" pitchFamily="34" charset="0"/>
              </a:rPr>
              <a:t>Hough transform</a:t>
            </a:r>
          </a:p>
        </p:txBody>
      </p:sp>
    </p:spTree>
    <p:extLst>
      <p:ext uri="{BB962C8B-B14F-4D97-AF65-F5344CB8AC3E}">
        <p14:creationId xmlns:p14="http://schemas.microsoft.com/office/powerpoint/2010/main" val="16101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2-25 at 10.47.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447800"/>
            <a:ext cx="8793480" cy="3276600"/>
          </a:xfrm>
          <a:prstGeom prst="rect">
            <a:avLst/>
          </a:prstGeom>
        </p:spPr>
      </p:pic>
    </p:spTree>
    <p:extLst>
      <p:ext uri="{BB962C8B-B14F-4D97-AF65-F5344CB8AC3E}">
        <p14:creationId xmlns:p14="http://schemas.microsoft.com/office/powerpoint/2010/main" val="7428633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a:t>
            </a:r>
          </a:p>
        </p:txBody>
      </p:sp>
      <p:pic>
        <p:nvPicPr>
          <p:cNvPr id="374786" name="Picture 2"/>
          <p:cNvPicPr>
            <a:picLocks noChangeAspect="1" noChangeArrowheads="1"/>
          </p:cNvPicPr>
          <p:nvPr/>
        </p:nvPicPr>
        <p:blipFill>
          <a:blip r:embed="rId2" cstate="print"/>
          <a:srcRect/>
          <a:stretch>
            <a:fillRect/>
          </a:stretch>
        </p:blipFill>
        <p:spPr bwMode="auto">
          <a:xfrm>
            <a:off x="6248400" y="2133600"/>
            <a:ext cx="2819400" cy="2819400"/>
          </a:xfrm>
          <a:prstGeom prst="rect">
            <a:avLst/>
          </a:prstGeom>
          <a:noFill/>
          <a:ln w="9525">
            <a:noFill/>
            <a:miter lim="800000"/>
            <a:headEnd/>
            <a:tailEnd/>
          </a:ln>
          <a:effectLst>
            <a:outerShdw blurRad="101600" dist="76200" dir="2700000" algn="tl" rotWithShape="0">
              <a:prstClr val="black">
                <a:alpha val="40000"/>
              </a:prstClr>
            </a:outerShdw>
          </a:effectLst>
        </p:spPr>
      </p:pic>
      <p:pic>
        <p:nvPicPr>
          <p:cNvPr id="374787" name="Picture 3"/>
          <p:cNvPicPr>
            <a:picLocks noChangeAspect="1" noChangeArrowheads="1"/>
          </p:cNvPicPr>
          <p:nvPr/>
        </p:nvPicPr>
        <p:blipFill>
          <a:blip r:embed="rId3" cstate="print"/>
          <a:srcRect/>
          <a:stretch>
            <a:fillRect/>
          </a:stretch>
        </p:blipFill>
        <p:spPr bwMode="auto">
          <a:xfrm>
            <a:off x="2971800" y="2133600"/>
            <a:ext cx="2855838" cy="2855838"/>
          </a:xfrm>
          <a:prstGeom prst="rect">
            <a:avLst/>
          </a:prstGeom>
          <a:noFill/>
          <a:ln w="9525">
            <a:noFill/>
            <a:miter lim="800000"/>
            <a:headEnd/>
            <a:tailEnd/>
          </a:ln>
          <a:effectLst>
            <a:outerShdw blurRad="101600" dist="76200" dir="2700000" algn="tl" rotWithShape="0">
              <a:prstClr val="black">
                <a:alpha val="40000"/>
              </a:prstClr>
            </a:outerShdw>
          </a:effectLst>
        </p:spPr>
      </p:pic>
      <p:pic>
        <p:nvPicPr>
          <p:cNvPr id="374788" name="Picture 4"/>
          <p:cNvPicPr>
            <a:picLocks noChangeAspect="1" noChangeArrowheads="1"/>
          </p:cNvPicPr>
          <p:nvPr/>
        </p:nvPicPr>
        <p:blipFill>
          <a:blip r:embed="rId4" cstate="print"/>
          <a:srcRect/>
          <a:stretch>
            <a:fillRect/>
          </a:stretch>
        </p:blipFill>
        <p:spPr bwMode="auto">
          <a:xfrm>
            <a:off x="39762" y="2133600"/>
            <a:ext cx="2855838" cy="2855838"/>
          </a:xfrm>
          <a:prstGeom prst="rect">
            <a:avLst/>
          </a:prstGeom>
          <a:noFill/>
          <a:ln w="9525">
            <a:noFill/>
            <a:miter lim="800000"/>
            <a:headEnd/>
            <a:tailEnd/>
          </a:ln>
          <a:effectLst>
            <a:outerShdw blurRad="101600" dist="76200" dir="2700000" algn="tl" rotWithShape="0">
              <a:prstClr val="black">
                <a:alpha val="40000"/>
              </a:prstClr>
            </a:outerShdw>
          </a:effectLst>
        </p:spPr>
      </p:pic>
      <p:sp>
        <p:nvSpPr>
          <p:cNvPr id="10" name="Oval 9"/>
          <p:cNvSpPr/>
          <p:nvPr/>
        </p:nvSpPr>
        <p:spPr>
          <a:xfrm>
            <a:off x="7253802" y="2699656"/>
            <a:ext cx="250372" cy="25037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232032" y="3200400"/>
            <a:ext cx="250372" cy="25037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232032" y="3733800"/>
            <a:ext cx="250372" cy="25037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232032" y="4245428"/>
            <a:ext cx="250372" cy="25037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701604" y="4321628"/>
            <a:ext cx="250372" cy="25037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668946" y="3352800"/>
            <a:ext cx="250372" cy="25037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668946" y="2862944"/>
            <a:ext cx="250372" cy="25037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6096000" y="5259388"/>
            <a:ext cx="23622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a:off x="5028406" y="4190206"/>
            <a:ext cx="21336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43600" y="2667000"/>
            <a:ext cx="380072" cy="369332"/>
          </a:xfrm>
          <a:prstGeom prst="rect">
            <a:avLst/>
          </a:prstGeom>
          <a:noFill/>
        </p:spPr>
        <p:txBody>
          <a:bodyPr wrap="none" rtlCol="0">
            <a:spAutoFit/>
          </a:bodyPr>
          <a:lstStyle/>
          <a:p>
            <a:r>
              <a:rPr lang="en-US" b="1" i="1" dirty="0">
                <a:latin typeface="Arial"/>
                <a:cs typeface="Arial"/>
              </a:rPr>
              <a:t>d</a:t>
            </a:r>
          </a:p>
        </p:txBody>
      </p:sp>
      <p:sp>
        <p:nvSpPr>
          <p:cNvPr id="22" name="TextBox 21"/>
          <p:cNvSpPr txBox="1"/>
          <p:nvPr/>
        </p:nvSpPr>
        <p:spPr>
          <a:xfrm>
            <a:off x="8425450" y="5051754"/>
            <a:ext cx="304892" cy="369332"/>
          </a:xfrm>
          <a:prstGeom prst="rect">
            <a:avLst/>
          </a:prstGeom>
          <a:noFill/>
        </p:spPr>
        <p:txBody>
          <a:bodyPr wrap="none" rtlCol="0">
            <a:spAutoFit/>
          </a:bodyPr>
          <a:lstStyle/>
          <a:p>
            <a:r>
              <a:rPr lang="en-US" b="1" i="1" dirty="0">
                <a:latin typeface="Symbol" pitchFamily="18" charset="2"/>
              </a:rPr>
              <a:t>q</a:t>
            </a:r>
          </a:p>
        </p:txBody>
      </p:sp>
    </p:spTree>
    <p:extLst>
      <p:ext uri="{BB962C8B-B14F-4D97-AF65-F5344CB8AC3E}">
        <p14:creationId xmlns:p14="http://schemas.microsoft.com/office/powerpoint/2010/main" val="97143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4787"/>
                                        </p:tgtEl>
                                        <p:attrNameLst>
                                          <p:attrName>style.visibility</p:attrName>
                                        </p:attrNameLst>
                                      </p:cBhvr>
                                      <p:to>
                                        <p:strVal val="visible"/>
                                      </p:to>
                                    </p:set>
                                    <p:animEffect transition="in" filter="fade">
                                      <p:cBhvr>
                                        <p:cTn id="7" dur="500"/>
                                        <p:tgtEl>
                                          <p:spTgt spid="3747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4786"/>
                                        </p:tgtEl>
                                        <p:attrNameLst>
                                          <p:attrName>style.visibility</p:attrName>
                                        </p:attrNameLst>
                                      </p:cBhvr>
                                      <p:to>
                                        <p:strVal val="visible"/>
                                      </p:to>
                                    </p:set>
                                    <p:animEffect transition="in" filter="fade">
                                      <p:cBhvr>
                                        <p:cTn id="12" dur="500"/>
                                        <p:tgtEl>
                                          <p:spTgt spid="374786"/>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2"/>
                                        </p:tgtEl>
                                      </p:cBhvr>
                                    </p:animEffect>
                                    <p:set>
                                      <p:cBhvr>
                                        <p:cTn id="58" dur="1" fill="hold">
                                          <p:stCondLst>
                                            <p:cond delay="499"/>
                                          </p:stCondLst>
                                        </p:cTn>
                                        <p:tgtEl>
                                          <p:spTgt spid="12"/>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14"/>
                                        </p:tgtEl>
                                      </p:cBhvr>
                                    </p:animEffect>
                                    <p:set>
                                      <p:cBhvr>
                                        <p:cTn id="64" dur="1" fill="hold">
                                          <p:stCondLst>
                                            <p:cond delay="499"/>
                                          </p:stCondLst>
                                        </p:cTn>
                                        <p:tgtEl>
                                          <p:spTgt spid="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15"/>
                                        </p:tgtEl>
                                      </p:cBhvr>
                                    </p:animEffect>
                                    <p:set>
                                      <p:cBhvr>
                                        <p:cTn id="67" dur="1" fill="hold">
                                          <p:stCondLst>
                                            <p:cond delay="499"/>
                                          </p:stCondLst>
                                        </p:cTn>
                                        <p:tgtEl>
                                          <p:spTgt spid="15"/>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6"/>
                                        </p:tgtEl>
                                      </p:cBhvr>
                                    </p:animEffect>
                                    <p:set>
                                      <p:cBhvr>
                                        <p:cTn id="70"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21" grpId="0"/>
      <p:bldP spid="2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Fitting Summary</a:t>
            </a:r>
          </a:p>
        </p:txBody>
      </p:sp>
      <p:sp>
        <p:nvSpPr>
          <p:cNvPr id="3" name="Content Placeholder 2"/>
          <p:cNvSpPr>
            <a:spLocks noGrp="1"/>
          </p:cNvSpPr>
          <p:nvPr>
            <p:ph idx="1"/>
          </p:nvPr>
        </p:nvSpPr>
        <p:spPr/>
        <p:txBody>
          <a:bodyPr>
            <a:normAutofit fontScale="70000" lnSpcReduction="20000"/>
          </a:bodyPr>
          <a:lstStyle/>
          <a:p>
            <a:r>
              <a:rPr lang="en-US" dirty="0"/>
              <a:t>Least Squares Fit </a:t>
            </a:r>
          </a:p>
          <a:p>
            <a:pPr lvl="1"/>
            <a:r>
              <a:rPr lang="en-US" dirty="0"/>
              <a:t>closed form solution</a:t>
            </a:r>
          </a:p>
          <a:p>
            <a:pPr lvl="1"/>
            <a:r>
              <a:rPr lang="en-US" dirty="0"/>
              <a:t>robust to noise</a:t>
            </a:r>
          </a:p>
          <a:p>
            <a:pPr lvl="1"/>
            <a:r>
              <a:rPr lang="en-US" dirty="0"/>
              <a:t>not robust to outliers</a:t>
            </a:r>
          </a:p>
          <a:p>
            <a:pPr lvl="1"/>
            <a:endParaRPr lang="en-US" dirty="0"/>
          </a:p>
          <a:p>
            <a:r>
              <a:rPr lang="en-US" dirty="0"/>
              <a:t>Hough transform</a:t>
            </a:r>
          </a:p>
          <a:p>
            <a:pPr lvl="1"/>
            <a:r>
              <a:rPr lang="en-US" dirty="0"/>
              <a:t>robust to noise and outliers</a:t>
            </a:r>
          </a:p>
          <a:p>
            <a:pPr lvl="1"/>
            <a:r>
              <a:rPr lang="en-US" dirty="0"/>
              <a:t>can fit multiple models</a:t>
            </a:r>
          </a:p>
          <a:p>
            <a:pPr lvl="1"/>
            <a:r>
              <a:rPr lang="en-US" dirty="0"/>
              <a:t>only works for a few parameters (1-4 typically)</a:t>
            </a:r>
          </a:p>
          <a:p>
            <a:endParaRPr lang="en-US" dirty="0"/>
          </a:p>
          <a:p>
            <a:r>
              <a:rPr lang="en-US" dirty="0"/>
              <a:t>RANSAC</a:t>
            </a:r>
          </a:p>
          <a:p>
            <a:pPr lvl="1"/>
            <a:r>
              <a:rPr lang="en-US" dirty="0"/>
              <a:t>robust to noise and outliers</a:t>
            </a:r>
          </a:p>
          <a:p>
            <a:pPr lvl="1"/>
            <a:r>
              <a:rPr lang="en-US" dirty="0"/>
              <a:t>works with a moderate number of parameters (</a:t>
            </a:r>
            <a:r>
              <a:rPr lang="en-US" dirty="0" err="1"/>
              <a:t>e.g</a:t>
            </a:r>
            <a:r>
              <a:rPr lang="en-US" dirty="0"/>
              <a:t>, 1-8)</a:t>
            </a:r>
          </a:p>
        </p:txBody>
      </p:sp>
    </p:spTree>
    <p:extLst>
      <p:ext uri="{BB962C8B-B14F-4D97-AF65-F5344CB8AC3E}">
        <p14:creationId xmlns:p14="http://schemas.microsoft.com/office/powerpoint/2010/main" val="2258369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12 at 10.23.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 y="76200"/>
            <a:ext cx="9017000" cy="6692900"/>
          </a:xfrm>
          <a:prstGeom prst="rect">
            <a:avLst/>
          </a:prstGeom>
        </p:spPr>
      </p:pic>
    </p:spTree>
    <p:extLst>
      <p:ext uri="{BB962C8B-B14F-4D97-AF65-F5344CB8AC3E}">
        <p14:creationId xmlns:p14="http://schemas.microsoft.com/office/powerpoint/2010/main" val="1914395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Image-stitching Steps</a:t>
            </a:r>
          </a:p>
        </p:txBody>
      </p:sp>
      <p:sp>
        <p:nvSpPr>
          <p:cNvPr id="3" name="Content Placeholder 2"/>
          <p:cNvSpPr>
            <a:spLocks noGrp="1"/>
          </p:cNvSpPr>
          <p:nvPr>
            <p:ph idx="1"/>
          </p:nvPr>
        </p:nvSpPr>
        <p:spPr/>
        <p:txBody>
          <a:bodyPr>
            <a:normAutofit fontScale="70000" lnSpcReduction="20000"/>
          </a:bodyPr>
          <a:lstStyle/>
          <a:p>
            <a:r>
              <a:rPr lang="en-US" dirty="0"/>
              <a:t>1. Find features (SIFT, Corners, colors)</a:t>
            </a:r>
          </a:p>
          <a:p>
            <a:pPr marL="0" indent="0">
              <a:buNone/>
            </a:pPr>
            <a:endParaRPr lang="en-US" dirty="0"/>
          </a:p>
          <a:p>
            <a:r>
              <a:rPr lang="en-US" dirty="0"/>
              <a:t>2. Matching features.</a:t>
            </a:r>
          </a:p>
          <a:p>
            <a:pPr marL="0" indent="0">
              <a:buNone/>
            </a:pPr>
            <a:r>
              <a:rPr lang="en-US" dirty="0"/>
              <a:t> </a:t>
            </a:r>
          </a:p>
          <a:p>
            <a:r>
              <a:rPr lang="en-US" dirty="0"/>
              <a:t>3. Compute </a:t>
            </a:r>
            <a:r>
              <a:rPr lang="en-US" dirty="0" err="1"/>
              <a:t>Homogrpahy</a:t>
            </a:r>
            <a:endParaRPr lang="en-US" dirty="0"/>
          </a:p>
          <a:p>
            <a:endParaRPr lang="en-US" dirty="0"/>
          </a:p>
          <a:p>
            <a:r>
              <a:rPr lang="en-US" dirty="0">
                <a:solidFill>
                  <a:srgbClr val="FF0000"/>
                </a:solidFill>
              </a:rPr>
              <a:t>cv2.findHomography(srcPoints,dstPOints,cv2.RASANC).</a:t>
            </a:r>
          </a:p>
          <a:p>
            <a:pPr marL="400050" lvl="1" indent="0">
              <a:buNone/>
            </a:pPr>
            <a:r>
              <a:rPr lang="en-US" dirty="0"/>
              <a:t>    </a:t>
            </a:r>
          </a:p>
          <a:p>
            <a:pPr marL="400050" lvl="1" indent="0">
              <a:buNone/>
            </a:pPr>
            <a:r>
              <a:rPr lang="en-US" dirty="0"/>
              <a:t>how the second image (let’s say the image to the right) will look from the current image’s perspective</a:t>
            </a:r>
          </a:p>
          <a:p>
            <a:endParaRPr lang="en-US" dirty="0"/>
          </a:p>
          <a:p>
            <a:r>
              <a:rPr lang="en-US" dirty="0"/>
              <a:t>4. Warping and stitching. </a:t>
            </a:r>
          </a:p>
          <a:p>
            <a:pPr marL="400050" lvl="1" indent="0">
              <a:buNone/>
            </a:pPr>
            <a:r>
              <a:rPr lang="en-US" dirty="0"/>
              <a:t>     Transform the second image to current image’s coordinates.</a:t>
            </a:r>
            <a:r>
              <a:rPr lang="en-US" b="1" dirty="0">
                <a:latin typeface="Calibri" charset="0"/>
              </a:rPr>
              <a:t> </a:t>
            </a:r>
            <a:endParaRPr lang="en-US" dirty="0"/>
          </a:p>
          <a:p>
            <a:pPr marL="400050" lvl="1" indent="0">
              <a:buNone/>
            </a:pPr>
            <a:r>
              <a:rPr lang="en-US" dirty="0"/>
              <a:t>     Stitch them up.  </a:t>
            </a:r>
          </a:p>
          <a:p>
            <a:endParaRPr lang="en-US" dirty="0"/>
          </a:p>
          <a:p>
            <a:endParaRPr lang="en-US" dirty="0"/>
          </a:p>
        </p:txBody>
      </p:sp>
      <p:pic>
        <p:nvPicPr>
          <p:cNvPr id="4" name="Picture 3" descr="img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0011" y="1881639"/>
            <a:ext cx="2896789" cy="1086296"/>
          </a:xfrm>
          <a:prstGeom prst="rect">
            <a:avLst/>
          </a:prstGeom>
        </p:spPr>
      </p:pic>
    </p:spTree>
    <p:extLst>
      <p:ext uri="{BB962C8B-B14F-4D97-AF65-F5344CB8AC3E}">
        <p14:creationId xmlns:p14="http://schemas.microsoft.com/office/powerpoint/2010/main" val="10649075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matrx #1#2{\left[&#10;    \begin{array}{#1} #2&#10;    \end{array} \right]} % real matrix (square brackets)&#10;\def\Rm{{\bf R}} % rotation matrix&#10;\[&#10; \matrx{c}{x'_i \\ y'_i \\ 1} \cong&#10; \matrx{cccc}{h_{00} &amp; h_{01} &amp; h_{02} \\&#10;       h_{10} &amp; h_{11} &amp; h_{12} \\&#10;       h_{20} &amp; h_{21} &amp; h_{22}}&#10; \matrx{c}{x_i \\ y_i \\  1}&#10;\]&#10;\end{document}&#10;"/>
  <p:tag name="EXTERNALNAME" val="Edittex"/>
  <p:tag name="BLEND" val="False"/>
  <p:tag name="TRANSPARENT" val="False"/>
  <p:tag name="BITMAPFORMAT" val="bmpmono"/>
  <p:tag name="DEBUGINTERACTIVE" val="True"/>
  <p:tag name="ORIGWIDTH" val="1161.875"/>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matrx #1#2{\left[&#10;    \begin{array}{#1} #2&#10;    \end{array} \right]} % real matrix (square brackets)&#10;\def\Rm{{\bf R}} % rotation matrix&#10;\[&#10; \matrx{c}{x'_i \\ y'_i \\ 1} \cong&#10; \matrx{cccc}{h_{00} &amp; h_{01} &amp; h_{02} \\&#10;       h_{10} &amp; h_{11} &amp; h_{12} \\&#10;       h_{20} &amp; h_{21} &amp; h_{22}}&#10; \matrx{c}{x_i \\ y_i \\  1}&#10;\]&#10;\end{document}&#10;"/>
  <p:tag name="EXTERNALNAME" val="Edittex"/>
  <p:tag name="BLEND" val="False"/>
  <p:tag name="TRANSPARENT" val="False"/>
  <p:tag name="BITMAPFORMAT" val="bmpmono"/>
  <p:tag name="DEBUGINTERACTIVE" val="True"/>
  <p:tag name="ORIGWIDTH" val="1161.875"/>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matrx #1#2{\left[&#10;    \begin{array}{#1} #2&#10;    \end{array} \right]} % real matrix (square brackets)&#10;\def\Rm{{\bf R}} % rotation matrix&#10;\begin{eqnarray*}&#10;x'_i &amp;=&amp; \frac{&#10;h_{00} x_i + h_{01} y_i  + h_{02}&#10;}{&#10;h_{20} x_i + h_{21} y_i  + h_{22} \quad&#10;} \\&#10;\\&#10;y'_i  &amp;=&amp; \frac{&#10;h_{10} x_i + h_{11} y_i  + h_{12}&#10;}{&#10;h_{20} x_i + h_{21} y_i  + h_{22} \quad&#10;}&#10;\end{eqnarray*}&#10;\end{document}&#10;"/>
  <p:tag name="EXTERNALNAME" val="Edittex"/>
  <p:tag name="BLEND" val="False"/>
  <p:tag name="TRANSPARENT" val="False"/>
  <p:tag name="BITMAPFORMAT" val="bmpmono"/>
  <p:tag name="DEBUGINTERACTIVE" val="True"/>
  <p:tag name="ORIGWIDTH" val="1083.625"/>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matrx #1#2{\left[&#10;    \begin{array}{#1} #2&#10;    \end{array} \right]} % real matrix (square brackets)&#10;\def\Rm{{\bf R}} % rotation matrix&#10;\[&#10; \matrx{c}{x'_i \\ y'_i \\ 1} \cong&#10; \matrx{cccc}{h_{00} &amp; h_{01} &amp; h_{02} \\&#10;       h_{10} &amp; h_{11} &amp; h_{12} \\&#10;       h_{20} &amp; h_{21} &amp; h_{22}}&#10; \matrx{c}{x_i \\ y_i \\  1}&#10;\]&#10;\end{document}&#10;"/>
  <p:tag name="EXTERNALNAME" val="Edittex"/>
  <p:tag name="BLEND" val="False"/>
  <p:tag name="TRANSPARENT" val="False"/>
  <p:tag name="BITMAPFORMAT" val="bmpmono"/>
  <p:tag name="DEBUGINTERACTIVE" val="True"/>
  <p:tag name="ORIGWIDTH" val="1161.875"/>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matrx #1#2{\left[&#10;    \begin{array}{#1} #2&#10;    \end{array} \right]} % real matrix (square brackets)&#10;\def\Rm{{\bf R}} % rotation matrix&#10;\begin{eqnarray*}&#10;x'_i &amp;=&amp; \frac{&#10;h_{00} x_i + h_{01} y_i  + h_{02}&#10;}{&#10;h_{20} x_i + h_{21} y_i  + h_{22} \quad&#10;} \\&#10;\\&#10;y'_i  &amp;=&amp; \frac{&#10;h_{10} x_i + h_{11} y_i  + h_{12}&#10;}{&#10;h_{20} x_i + h_{21} y_i  + h_{22} \quad&#10;}&#10;\end{eqnarray*}&#10;\end{document}&#10;"/>
  <p:tag name="EXTERNALNAME" val="Edittex"/>
  <p:tag name="BLEND" val="False"/>
  <p:tag name="TRANSPARENT" val="False"/>
  <p:tag name="BITMAPFORMAT" val="bmpmono"/>
  <p:tag name="DEBUGINTERACTIVE" val="True"/>
  <p:tag name="ORIGWIDTH" val="1083.625"/>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matrx #1#2{\left[&#10;    \begin{array}{#1} #2&#10;    \end{array} \right]} % real matrix (square brackets)&#10;\def\Rm{{\bf R}} % rotation matrix&#10;\begin{eqnarray*}&#10;x'_i (&#10;h_{20} x_i + h_{21} y_i  + h_{22}) &amp; = &amp; h_{00} x_i +h_{01} y_i +  h_{02} \\&#10;y'_i (&#10;h_{20} x_i + h_{21} y_i  + h_{22}) &amp; = &amp; &#10;h_{10} x_i + h_{11} y_i + h_{12}&#10;\end{eqnarray*}&#10;\end{document}&#10;"/>
  <p:tag name="EXTERNALNAME" val="Edittex"/>
  <p:tag name="BLEND" val="False"/>
  <p:tag name="TRANSPARENT" val="False"/>
  <p:tag name="BITMAPFORMAT" val="bmpmono"/>
  <p:tag name="DEBUGINTERACTIVE" val="True"/>
  <p:tag name="ORIGWIDTH" val="1773"/>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matrx #1#2{\left[&#10;    \begin{array}{#1} #2&#10;    \end{array} \right]} % real matrix (square brackets)&#10;\def\Rm{{\bf R}} % rotation matrix&#10;\[ &#10;\matrx{ccccccccc}{x_i &amp; y_i &amp; 1 &amp; 0 &amp; 0 &amp; 0 &amp; -x'_i x_i &amp; -x'_i y_i  &amp; -x'_i \\&#10;0 &amp; 0 &amp; 0 &amp; x_i &amp; y_i &amp; 1 &amp;  -y'_i x_i &amp; -y'_i y_i  &amp; -y'_i}&#10;\matrx{c}{ h_{00} \\ h_{01} \\ h_{02}  \\ h_{10} \\ h_{11} \\ h_{12} \\  h_{20} \\ h_{21} \\ h_{22} } =&#10; \matrx{c}{0 \\0}&#10;\]&#10;\end{document}&#10;"/>
  <p:tag name="EXTERNALNAME" val="Edittex"/>
  <p:tag name="BLEND" val="False"/>
  <p:tag name="TRANSPARENT" val="False"/>
  <p:tag name="BITMAPFORMAT" val="bmpmono"/>
  <p:tag name="DEBUGINTERACTIVE" val="True"/>
  <p:tag name="ORIGWIDTH" val="2039.375"/>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matrx #1#2{\left[&#10;    \begin{array}{#1} #2&#10;    \end{array} \right]} % real matrix (square brackets)&#10;\def\Rm{{\bf R}} % rotation matrix&#10;\begin{eqnarray*}&#10;x'_i (&#10;h_{20} x_i + h_{21} y_i  + h_{22}) &amp; = &amp; h_{00} x_i +h_{01} y_i +  h_{02} \\&#10;y'_i (&#10;h_{20} x_i + h_{21} y_i  + h_{22}) &amp; = &amp; &#10;h_{10} x_i + h_{11} y_i + h_{12}&#10;\end{eqnarray*}&#10;\end{document}&#10;"/>
  <p:tag name="EXTERNALNAME" val="Edittex"/>
  <p:tag name="BLEND" val="False"/>
  <p:tag name="TRANSPARENT" val="False"/>
  <p:tag name="BITMAPFORMAT" val="bmpmono"/>
  <p:tag name="DEBUGINTERACTIVE" val="True"/>
  <p:tag name="ORIGWIDTH" val="1773"/>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matrx #1#2{\left[&#10;    \begin{array}{#1} #2&#10;    \end{array} \right]} % real matrix (square brackets)&#10;\def\Rm{{\bf R}} % rotation matrix&#10;\[ &#10;\matrx{ccccccccc}{x_1 &amp; y_1 &amp; 1 &amp; 0 &amp; 0 &amp; 0 &amp; -x'_1 x_1 &amp; -x'_1 y_1  &amp; -x'_1 \\&#10;0 &amp; 0 &amp; 0 &amp; x_1 &amp; y_1 &amp; 1 &amp;  -y'_1 x_1 &amp; -y'_1 y_1  &amp; -y'_1 \\&#10;\multicolumn{9}{c}{\vdots} \\&#10;x_n &amp; y_n &amp; 1 &amp; 0 &amp; 0 &amp; 0 &amp; -x'_n x_n &amp; -x'_n y_n  &amp; -x'_n \\&#10;0 &amp; 0 &amp; 0 &amp; x_n &amp; y_n &amp; 1 &amp;  -y'_n x_n &amp; -y'_n y_n  &amp; -y'_n \\&#10;}&#10;\matrx{c}{ h_{00} \\ h_{01} \\ h_{02}  \\ h_{10} \\ h_{11} \\ h_{12} \\  h_{20} \\ h_{21} \\ h_{22} } =&#10; \matrx{c}{0 \\0 \\ \vdots \\0 \\ 0}&#10;\]&#10;\end{document}&#10;"/>
  <p:tag name="EXTERNALNAME" val="Edittex"/>
  <p:tag name="BLEND" val="False"/>
  <p:tag name="TRANSPARENT" val="False"/>
  <p:tag name="BITMAPFORMAT" val="bmpmono"/>
  <p:tag name="DEBUGINTERACTIVE" val="True"/>
  <p:tag name="ORIGWIDTH" val="2215.75"/>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inimize $\|\bf Ah - 0\|^2$&#10;\end{document}&#10;"/>
  <p:tag name="EXTERNALNAME" val="Edittex"/>
  <p:tag name="BLEND" val="False"/>
  <p:tag name="TRANSPARENT" val="False"/>
  <p:tag name="KEEPFILES" val="False"/>
  <p:tag name="DEBUGPAUSE" val="False"/>
  <p:tag name="RESOLUTION" val="300"/>
  <p:tag name="TIMEOUT" val="(none)"/>
  <p:tag name="BOXWIDTH" val="348"/>
  <p:tag name="BOXHEIGHT" val="276"/>
  <p:tag name="BOXFONT" val="10"/>
  <p:tag name="BOXWRAP" val="False"/>
  <p:tag name="WORKAROUNDTRANSPARENCYBUG" val="False"/>
  <p:tag name="BITMAPFORMAT" val="bmp256"/>
  <p:tag name="DEBUGINTERACTIVE" val="True"/>
  <p:tag name="ORIGWIDTH" val="193.875"/>
  <p:tag name="PICTUREFILESIZE" val="81878"/>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matrx #1#2{\left[&#10;    \begin{array}{#1} #2&#10;    \end{array} \right]} % real matrix (square brackets)&#10;\def\Rm{{\bf R}} % rotation matrix&#10;\[ &#10;\matrx{ccccccccc}{x_1 &amp; y_1 &amp; 1 &amp; 0 &amp; 0 &amp; 0 &amp; -x'_1 x_1 &amp; -x'_1 y_1  &amp; -x'_1 \\&#10;0 &amp; 0 &amp; 0 &amp; x_1 &amp; y_1 &amp; 1 &amp;  -y'_1 x_1 &amp; -y'_1 y_1  &amp; -y'_1 \\&#10;\multicolumn{9}{c}{\vdots} \\&#10;x_n &amp; y_n &amp; 1 &amp; 0 &amp; 0 &amp; 0 &amp; -x'_n x_n &amp; -x'_n y_n  &amp; -x'_n \\&#10;0 &amp; 0 &amp; 0 &amp; x_n &amp; y_n &amp; 1 &amp;  -y'_n x_n &amp; -y'_n y_n  &amp; -y'_n \\&#10;}&#10;\matrx{c}{ h_{00} \\ h_{01} \\ h_{02}  \\ h_{10} \\ h_{11} \\ h_{12} \\  h_{20} \\ h_{21} \\ h_{22} } =&#10; \matrx{c}{0 \\0 \\ \vdots \\0 \\ 0}&#10;\]&#10;\end{document}&#10;"/>
  <p:tag name="EXTERNALNAME" val="Edittex"/>
  <p:tag name="BLEND" val="False"/>
  <p:tag name="TRANSPARENT" val="False"/>
  <p:tag name="BITMAPFORMAT" val="bmpmono"/>
  <p:tag name="DEBUGINTERACTIVE" val="True"/>
  <p:tag name="ORIGWIDTH" val="2215.75"/>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inimize $\|\bf Ah - 0\|^2$&#10;\end{document}&#10;"/>
  <p:tag name="EXTERNALNAME" val="Edittex"/>
  <p:tag name="BLEND" val="False"/>
  <p:tag name="TRANSPARENT" val="False"/>
  <p:tag name="KEEPFILES" val="False"/>
  <p:tag name="DEBUGPAUSE" val="False"/>
  <p:tag name="RESOLUTION" val="300"/>
  <p:tag name="TIMEOUT" val="(none)"/>
  <p:tag name="BOXWIDTH" val="348"/>
  <p:tag name="BOXHEIGHT" val="276"/>
  <p:tag name="BOXFONT" val="10"/>
  <p:tag name="BOXWRAP" val="False"/>
  <p:tag name="WORKAROUNDTRANSPARENCYBUG" val="False"/>
  <p:tag name="BITMAPFORMAT" val="bmp256"/>
  <p:tag name="DEBUGINTERACTIVE" val="True"/>
  <p:tag name="ORIGWIDTH" val="193.875"/>
  <p:tag name="PICTUREFILESIZE" val="81878"/>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1498</TotalTime>
  <Words>3021</Words>
  <Application>Microsoft Macintosh PowerPoint</Application>
  <PresentationFormat>On-screen Show (4:3)</PresentationFormat>
  <Paragraphs>632</Paragraphs>
  <Slides>77</Slides>
  <Notes>33</Notes>
  <HiddenSlides>2</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77</vt:i4>
      </vt:variant>
    </vt:vector>
  </HeadingPairs>
  <TitlesOfParts>
    <vt:vector size="86" baseType="lpstr">
      <vt:lpstr>Arial</vt:lpstr>
      <vt:lpstr>Calibri</vt:lpstr>
      <vt:lpstr>Courier New</vt:lpstr>
      <vt:lpstr>Futura Bk BT</vt:lpstr>
      <vt:lpstr>Symbol</vt:lpstr>
      <vt:lpstr>Times New Roman</vt:lpstr>
      <vt:lpstr>Office Theme</vt:lpstr>
      <vt:lpstr>Photo Editor Photo</vt:lpstr>
      <vt:lpstr>Equation</vt:lpstr>
      <vt:lpstr>CSC 479 Lecture 11 Image Alignment and least square methods, RANSAC</vt:lpstr>
      <vt:lpstr>Final project</vt:lpstr>
      <vt:lpstr>Reading</vt:lpstr>
      <vt:lpstr>A pencil of rays contains all views</vt:lpstr>
      <vt:lpstr>Homography</vt:lpstr>
      <vt:lpstr>Image reprojection</vt:lpstr>
      <vt:lpstr>PowerPoint Presentation</vt:lpstr>
      <vt:lpstr>PowerPoint Presentation</vt:lpstr>
      <vt:lpstr>Image-stitching Steps</vt:lpstr>
      <vt:lpstr>PowerPoint Presentation</vt:lpstr>
      <vt:lpstr>PowerPoint Presentation</vt:lpstr>
      <vt:lpstr>Image Alignment</vt:lpstr>
      <vt:lpstr>Mosaics: main steps</vt:lpstr>
      <vt:lpstr>Common problems in vision</vt:lpstr>
      <vt:lpstr>Alignment</vt:lpstr>
      <vt:lpstr>Computing transformations</vt:lpstr>
      <vt:lpstr>Simple case: translations</vt:lpstr>
      <vt:lpstr>Simple case: translations</vt:lpstr>
      <vt:lpstr>Another view</vt:lpstr>
      <vt:lpstr>Another view</vt:lpstr>
      <vt:lpstr>Over determined system of linear equations</vt:lpstr>
      <vt:lpstr>Least squares formulation</vt:lpstr>
      <vt:lpstr>Least squares formulation</vt:lpstr>
      <vt:lpstr>Least squares formulation</vt:lpstr>
      <vt:lpstr>Matrix Product mini-review</vt:lpstr>
      <vt:lpstr>Solution is the intersections of planes</vt:lpstr>
      <vt:lpstr>Matrix manipulations with Numpy </vt:lpstr>
      <vt:lpstr>Least squares</vt:lpstr>
      <vt:lpstr>Least squares: find t to minimize</vt:lpstr>
      <vt:lpstr>Affine transformations</vt:lpstr>
      <vt:lpstr>Affine transformations</vt:lpstr>
      <vt:lpstr>Affine transformations</vt:lpstr>
      <vt:lpstr>Homographies</vt:lpstr>
      <vt:lpstr>Alternate formulation for homographies</vt:lpstr>
      <vt:lpstr>Solving for homographies</vt:lpstr>
      <vt:lpstr>Solving for homographies</vt:lpstr>
      <vt:lpstr>Solving for homographies</vt:lpstr>
      <vt:lpstr>Solving for homographies</vt:lpstr>
      <vt:lpstr>Homographies</vt:lpstr>
      <vt:lpstr>Solving for homographies</vt:lpstr>
      <vt:lpstr>Recap: Two Common Optimization Problems</vt:lpstr>
      <vt:lpstr>PowerPoint Presentation</vt:lpstr>
      <vt:lpstr>Least squares: linear regression</vt:lpstr>
      <vt:lpstr>Linear regression</vt:lpstr>
      <vt:lpstr>Linear regression</vt:lpstr>
      <vt:lpstr>In Python</vt:lpstr>
      <vt:lpstr>Image Alignment Algorithm</vt:lpstr>
      <vt:lpstr>Outliers</vt:lpstr>
      <vt:lpstr>Robustness</vt:lpstr>
      <vt:lpstr>What can we do?</vt:lpstr>
      <vt:lpstr>Idea</vt:lpstr>
      <vt:lpstr>Counting inliers</vt:lpstr>
      <vt:lpstr>Counting inliers</vt:lpstr>
      <vt:lpstr>Counting inliers</vt:lpstr>
      <vt:lpstr>How do we find the best line?</vt:lpstr>
      <vt:lpstr>PowerPoint Presentation</vt:lpstr>
      <vt:lpstr>PowerPoint Presentation</vt:lpstr>
      <vt:lpstr>PowerPoint Presentation</vt:lpstr>
      <vt:lpstr>PowerPoint Presentation</vt:lpstr>
      <vt:lpstr>RANSAC</vt:lpstr>
      <vt:lpstr>Translations</vt:lpstr>
      <vt:lpstr>RAndom SAmple Consensus</vt:lpstr>
      <vt:lpstr>RAndom SAmple Consensus</vt:lpstr>
      <vt:lpstr>RAndom SAmple Consensus</vt:lpstr>
      <vt:lpstr>Final step: least squares fit</vt:lpstr>
      <vt:lpstr>RANSAC</vt:lpstr>
      <vt:lpstr>How many rounds? </vt:lpstr>
      <vt:lpstr>PowerPoint Presentation</vt:lpstr>
      <vt:lpstr>How big is k?</vt:lpstr>
      <vt:lpstr>RANSAC pros and cons</vt:lpstr>
      <vt:lpstr>RANSAC</vt:lpstr>
      <vt:lpstr>PowerPoint Presentation</vt:lpstr>
      <vt:lpstr>Hough Transform: Outline</vt:lpstr>
      <vt:lpstr>PowerPoint Presentation</vt:lpstr>
      <vt:lpstr>PowerPoint Presentation</vt:lpstr>
      <vt:lpstr>Hough transform</vt:lpstr>
      <vt:lpstr>Fitting Summary</vt:lpstr>
    </vt:vector>
  </TitlesOfParts>
  <Company>American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Bei Xiao</dc:creator>
  <cp:lastModifiedBy>Bei Xiao</cp:lastModifiedBy>
  <cp:revision>105</cp:revision>
  <dcterms:created xsi:type="dcterms:W3CDTF">2015-04-12T21:27:42Z</dcterms:created>
  <dcterms:modified xsi:type="dcterms:W3CDTF">2019-04-17T17:38:26Z</dcterms:modified>
</cp:coreProperties>
</file>